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00" r:id="rId2"/>
    <p:sldId id="2012" r:id="rId3"/>
    <p:sldId id="2015" r:id="rId4"/>
    <p:sldId id="2006" r:id="rId5"/>
    <p:sldId id="323" r:id="rId6"/>
    <p:sldId id="449" r:id="rId7"/>
    <p:sldId id="493" r:id="rId8"/>
    <p:sldId id="2013" r:id="rId9"/>
    <p:sldId id="2011" r:id="rId10"/>
    <p:sldId id="2004" r:id="rId11"/>
    <p:sldId id="299" r:id="rId12"/>
    <p:sldId id="450" r:id="rId13"/>
    <p:sldId id="436" r:id="rId14"/>
    <p:sldId id="483" r:id="rId15"/>
    <p:sldId id="2014" r:id="rId16"/>
    <p:sldId id="1973" r:id="rId17"/>
    <p:sldId id="1997" r:id="rId18"/>
    <p:sldId id="1998" r:id="rId19"/>
    <p:sldId id="2003" r:id="rId20"/>
    <p:sldId id="295" r:id="rId21"/>
    <p:sldId id="2023" r:id="rId22"/>
    <p:sldId id="1879" r:id="rId23"/>
    <p:sldId id="2016" r:id="rId24"/>
    <p:sldId id="2017" r:id="rId25"/>
    <p:sldId id="2022" r:id="rId26"/>
    <p:sldId id="2018" r:id="rId27"/>
    <p:sldId id="1980" r:id="rId28"/>
    <p:sldId id="1858" r:id="rId29"/>
    <p:sldId id="19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3"/>
    <p:restoredTop sz="94729"/>
  </p:normalViewPr>
  <p:slideViewPr>
    <p:cSldViewPr snapToGrid="0">
      <p:cViewPr varScale="1">
        <p:scale>
          <a:sx n="104" d="100"/>
          <a:sy n="104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35970-34FB-D34A-B888-769264986A4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2C138-8030-494D-8A75-EC823821F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8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www.igbp.net</a:t>
            </a:r>
            <a:r>
              <a:rPr lang="en-US" dirty="0"/>
              <a:t>/news/features/features/havewereachedpeakco2.5.1b8ae20512db692f2a680003465.html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3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0819-0BA3-625F-B84B-5ADC7A09E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C47DA-5BFB-C221-F5D3-BDA2EEF81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FFF8-4BA6-BACC-CBF6-1540AA6F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7049-7E48-1A6B-06A8-A1B3DA92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5C8D1-D3DA-8998-D9D1-1B5DD1C1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BCB6-2DC2-8E31-2711-295F39DB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C592F-3526-CE81-82FB-DB93F4D06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286A-22CE-CD60-6A6B-1D6C5C30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A9C74-C56D-FCFD-00AA-B884CF68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85B7-7979-8CFF-2B85-B130C47B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4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7CA92-AC72-A0AE-066A-D4E6236BA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51C60-14E8-1C71-485A-D184F390D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C7C4C-E411-422B-0DA4-15052831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2A02C-BB16-6469-60FA-C63B5019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85FF1-BE64-35CE-73E2-8A3C18EE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9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6063-1AEE-33C4-E6FB-AC9435D2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1357-09A0-2064-6934-C652546F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32C38-F7DF-40D9-3C7E-C8EC27FE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A108-51D5-7D3B-8EAA-4898074B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3EB6-0C1B-7A36-DFA9-DA2525BB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0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0404-B8AD-85AC-43D3-7899CA5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1CCF3-91DC-B7B3-BDF8-C29002266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0F6A-E7FB-E85E-6639-05212A3F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78C7D-9197-8FE8-DEBC-848E897A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24C17-A203-1999-0620-67532C10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0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51E2-31DC-4A6B-E80E-2BDEC499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76D22-F267-D947-5F1D-6A7968C6E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E1CA0-3060-7733-DC88-927D28912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617B8-8870-A6A0-0C33-26E4B012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3AB4F-4D44-E132-FEC0-8F2CA4B4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43117-C208-FB14-7D6B-E2A0AD99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3345-1A59-4B61-5711-8960D59C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24426-38AE-965D-B3BA-5B7E43857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55AE-0E73-BA18-0497-A790E17FA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21FF2-182E-5528-B2DA-8888782ED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120B2-4550-194A-3AF5-17C5CADE0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AF46B-E2F5-6F05-6450-87AAE824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EA768-D724-2697-B466-9E1EE73A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10E66E-BBAE-3B8A-7CF5-190973EF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DEA4-B837-DF8C-2CA5-8A741382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F2D90-5520-D303-3EBB-543E2C8F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DC41C-F809-B4C6-831F-3F4A8B29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49A1A-B8AF-1DD7-8220-1E7782F3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7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8C435-3AD7-E8A0-C8C8-DDB7C0E7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63922-5B1E-C13A-0871-BD73D915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5C96-68A0-7746-A04E-72E92916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D31-443A-0BC8-B2C1-DCB10ED0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C1B8-2FBB-B8A6-94D0-3CA15A86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B6C34-467E-DDA4-10B3-56D423A2D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8FE71-C349-008A-5AB8-57D62B96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84902-0905-1254-04FA-FB65A893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3A507-5F66-35ED-6106-761FA6B8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7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8858-4345-E2A1-08C6-7D960133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1F2B3-F0D7-500D-A475-18C16F414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61719-8241-49F4-2F15-E7AC6179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1A20F-0565-8022-EC96-47E74E3F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BFD85-850F-E20F-686E-8F49DD55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9EA1C-4382-024A-6870-81F47634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3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9975B-EE1C-CA53-A3D5-67881838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DA4B-9140-AFBF-2ABB-D81ED93B9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3BB05-F38A-165C-B939-1A79E9AA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36A72-8F67-114E-8F8C-3B0C4833CFBF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C5DF6-33C1-3A1B-D87E-0A7670CDB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61457-2770-334B-00BD-DE20072D9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F964-2CD9-054A-853E-1A2DC46A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8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cied.ucar.edu/sites/default/files/styles/extra_large/public/images/tippingpoint_CC_rauter.png.webp?itok=jjVx9OvH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d.ucar.edu/sites/default/files/styles/extra_large/public/images/tippingpoint_CC_rauter.png.webp?itok=jjVx9Ov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NUL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apollo.lsc.vsc.edu/classes/met130/notes/chapter1/graphics/everest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Last time, we talked about the format of the interviews, with some specific examples … </a:t>
            </a:r>
            <a:endParaRPr lang="en-US" sz="24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6FC49D-968F-03F8-CF78-4D451AC3CDB6}"/>
              </a:ext>
            </a:extLst>
          </p:cNvPr>
          <p:cNvSpPr txBox="1"/>
          <p:nvPr/>
        </p:nvSpPr>
        <p:spPr>
          <a:xfrm>
            <a:off x="284206" y="753761"/>
            <a:ext cx="823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See Week 6.1a (Monday) Interview preparation - format and tips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EB36E-74E0-7A22-CEC2-A39E1A64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1215426"/>
            <a:ext cx="3688142" cy="2416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FF78C2-142D-6AD3-73D3-9971E7B8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06" y="3889429"/>
            <a:ext cx="4508157" cy="2354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770140-96E0-FFEC-7990-CBEA0624F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082"/>
          <a:stretch/>
        </p:blipFill>
        <p:spPr>
          <a:xfrm>
            <a:off x="4831492" y="1317409"/>
            <a:ext cx="5419296" cy="2216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942D6-E954-F14C-299D-3F1A0E0DC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376" y="3631490"/>
            <a:ext cx="3688142" cy="2870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3BA33-88FF-2236-671C-A03609FE75D6}"/>
              </a:ext>
            </a:extLst>
          </p:cNvPr>
          <p:cNvSpPr txBox="1"/>
          <p:nvPr/>
        </p:nvSpPr>
        <p:spPr>
          <a:xfrm>
            <a:off x="8740518" y="4097144"/>
            <a:ext cx="313913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Today, it’ll be more of a review of concepts with a smattering of sample questions.</a:t>
            </a:r>
          </a:p>
        </p:txBody>
      </p:sp>
    </p:spTree>
    <p:extLst>
      <p:ext uri="{BB962C8B-B14F-4D97-AF65-F5344CB8AC3E}">
        <p14:creationId xmlns:p14="http://schemas.microsoft.com/office/powerpoint/2010/main" val="175771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2: SRB also gave us a good example of negative feedback in the climate system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2F42A3-D120-714D-85FA-0556BDEC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95" y="922593"/>
            <a:ext cx="3650281" cy="1208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77759-C8D9-D0B1-E817-D63B4988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34" y="2388290"/>
            <a:ext cx="5534357" cy="35471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1C6F7C-A4E3-C84F-4B1D-B330C8D02566}"/>
              </a:ext>
            </a:extLst>
          </p:cNvPr>
          <p:cNvSpPr/>
          <p:nvPr/>
        </p:nvSpPr>
        <p:spPr>
          <a:xfrm>
            <a:off x="5534535" y="2773335"/>
            <a:ext cx="6449568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The homeostatic temperature … </a:t>
            </a:r>
          </a:p>
          <a:p>
            <a:r>
              <a:rPr lang="en-US" sz="2400" dirty="0"/>
              <a:t>___ is achieved when ASR &gt; OLR</a:t>
            </a:r>
          </a:p>
          <a:p>
            <a:r>
              <a:rPr lang="en-US" sz="2400" dirty="0"/>
              <a:t>___ is achieved when ASR &lt; OLR</a:t>
            </a:r>
          </a:p>
          <a:p>
            <a:r>
              <a:rPr lang="en-US" sz="2400" dirty="0"/>
              <a:t>___ is achieved when ASR = OLR</a:t>
            </a:r>
          </a:p>
          <a:p>
            <a:pPr marL="581025" indent="-581025"/>
            <a:r>
              <a:rPr lang="en-US" sz="2400" dirty="0"/>
              <a:t>___ Depends critically on the starting temperature</a:t>
            </a:r>
          </a:p>
          <a:p>
            <a:pPr marL="581025" indent="-581025"/>
            <a:r>
              <a:rPr lang="en-US" sz="2400" dirty="0"/>
              <a:t>___ Depends on Earth’s albedo</a:t>
            </a:r>
          </a:p>
        </p:txBody>
      </p:sp>
    </p:spTree>
    <p:extLst>
      <p:ext uri="{BB962C8B-B14F-4D97-AF65-F5344CB8AC3E}">
        <p14:creationId xmlns:p14="http://schemas.microsoft.com/office/powerpoint/2010/main" val="12665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2: SRB also showed us how to construct an Euler loop to predict the future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2F42A3-D120-714D-85FA-0556BDEC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541" y="932148"/>
            <a:ext cx="3650281" cy="1208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C97444-7142-7792-CD7B-9B81D5B2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33" y="618352"/>
            <a:ext cx="5825867" cy="5979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E38FC-B8EC-A006-FDCA-36E40AC4BB49}"/>
              </a:ext>
            </a:extLst>
          </p:cNvPr>
          <p:cNvSpPr txBox="1"/>
          <p:nvPr/>
        </p:nvSpPr>
        <p:spPr>
          <a:xfrm>
            <a:off x="7009541" y="2835135"/>
            <a:ext cx="3918857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What line(s) of code may as well be taken out of this loop and put above it?</a:t>
            </a:r>
          </a:p>
          <a:p>
            <a:endParaRPr lang="en-US" sz="2400" dirty="0"/>
          </a:p>
          <a:p>
            <a:r>
              <a:rPr lang="en-US" sz="2400" dirty="0"/>
              <a:t>What lines of code may as well be taken out of this loop and put below it?</a:t>
            </a:r>
          </a:p>
        </p:txBody>
      </p:sp>
    </p:spTree>
    <p:extLst>
      <p:ext uri="{BB962C8B-B14F-4D97-AF65-F5344CB8AC3E}">
        <p14:creationId xmlns:p14="http://schemas.microsoft.com/office/powerpoint/2010/main" val="411578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199E47-F68E-F697-F75E-85DA4B797505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3: We introduced the idea of climate forcings, and the importance of distinguishing the perturbations that keep us in one climate regime, vs those that tip us over into the other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79E2E9-1A7C-51EC-F70E-59293B901D0B}"/>
              </a:ext>
            </a:extLst>
          </p:cNvPr>
          <p:cNvGrpSpPr/>
          <p:nvPr/>
        </p:nvGrpSpPr>
        <p:grpSpPr>
          <a:xfrm>
            <a:off x="1645517" y="1212141"/>
            <a:ext cx="8493906" cy="5237464"/>
            <a:chOff x="1645517" y="989715"/>
            <a:chExt cx="8493906" cy="52374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9B85FAD-E127-5F4B-EF0C-D88AB3A69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517" y="989715"/>
              <a:ext cx="8493906" cy="523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B15434-10D9-18C0-9DB9-5CAF690B52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3656" y="347128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E86ED4A-B86A-B807-2A56-6D781CE4C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013" y="3831220"/>
              <a:ext cx="254643" cy="442437"/>
            </a:xfrm>
            <a:prstGeom prst="straightConnector1">
              <a:avLst/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2B7383-DB15-3E47-5EDF-E1A15D964665}"/>
                </a:ext>
              </a:extLst>
            </p:cNvPr>
            <p:cNvSpPr txBox="1"/>
            <p:nvPr/>
          </p:nvSpPr>
          <p:spPr>
            <a:xfrm>
              <a:off x="3426106" y="3683106"/>
              <a:ext cx="937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forcing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97BC9F9-B1F4-BA0C-1AD4-AFC326DAC51C}"/>
              </a:ext>
            </a:extLst>
          </p:cNvPr>
          <p:cNvSpPr>
            <a:spLocks noChangeAspect="1"/>
          </p:cNvSpPr>
          <p:nvPr/>
        </p:nvSpPr>
        <p:spPr>
          <a:xfrm>
            <a:off x="4573930" y="3172273"/>
            <a:ext cx="274320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034907-5C13-B664-9851-8D3958B349D6}"/>
                  </a:ext>
                </a:extLst>
              </p:cNvPr>
              <p:cNvSpPr txBox="1"/>
              <p:nvPr/>
            </p:nvSpPr>
            <p:spPr>
              <a:xfrm>
                <a:off x="2151952" y="5811680"/>
                <a:ext cx="5118276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Equations like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work as long as we’re in the same climate regime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034907-5C13-B664-9851-8D3958B34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952" y="5811680"/>
                <a:ext cx="5118276" cy="830997"/>
              </a:xfrm>
              <a:prstGeom prst="rect">
                <a:avLst/>
              </a:prstGeom>
              <a:blipFill>
                <a:blip r:embed="rId3"/>
                <a:stretch>
                  <a:fillRect l="-1724" t="-2941" b="-1323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Up Arrow 7">
            <a:extLst>
              <a:ext uri="{FF2B5EF4-FFF2-40B4-BE49-F238E27FC236}">
                <a16:creationId xmlns:a16="http://schemas.microsoft.com/office/drawing/2014/main" id="{6D603C12-64DA-7EC4-7F61-19BD8897FF00}"/>
              </a:ext>
            </a:extLst>
          </p:cNvPr>
          <p:cNvSpPr/>
          <p:nvPr/>
        </p:nvSpPr>
        <p:spPr>
          <a:xfrm>
            <a:off x="4363656" y="4907666"/>
            <a:ext cx="484594" cy="72148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73FB7-2AE4-4C93-A374-05D439185F77}"/>
              </a:ext>
            </a:extLst>
          </p:cNvPr>
          <p:cNvSpPr txBox="1"/>
          <p:nvPr/>
        </p:nvSpPr>
        <p:spPr>
          <a:xfrm>
            <a:off x="7776663" y="1602613"/>
            <a:ext cx="3665694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As we get close to a new climate regime, even tiny forcings can send us over into it. Very difficult to predict where we’ll end up.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4D303-F6A7-FA61-35E8-02CDA264200B}"/>
              </a:ext>
            </a:extLst>
          </p:cNvPr>
          <p:cNvSpPr txBox="1"/>
          <p:nvPr/>
        </p:nvSpPr>
        <p:spPr>
          <a:xfrm>
            <a:off x="8435050" y="6033663"/>
            <a:ext cx="2896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scied.ucar.edu</a:t>
            </a:r>
            <a:r>
              <a:rPr lang="en-US" sz="1200" dirty="0">
                <a:hlinkClick r:id="rId4"/>
              </a:rPr>
              <a:t>/sites/default/files/styles/</a:t>
            </a:r>
            <a:r>
              <a:rPr lang="en-US" sz="1200" dirty="0" err="1">
                <a:hlinkClick r:id="rId4"/>
              </a:rPr>
              <a:t>extra_large</a:t>
            </a:r>
            <a:r>
              <a:rPr lang="en-US" sz="1200" dirty="0">
                <a:hlinkClick r:id="rId4"/>
              </a:rPr>
              <a:t>/public/images/</a:t>
            </a:r>
            <a:r>
              <a:rPr lang="en-US" sz="1200" dirty="0" err="1">
                <a:hlinkClick r:id="rId4"/>
              </a:rPr>
              <a:t>tippingpoint_CC_rauter.png.webp?itok</a:t>
            </a:r>
            <a:r>
              <a:rPr lang="en-US" sz="1200" dirty="0">
                <a:hlinkClick r:id="rId4"/>
              </a:rPr>
              <a:t>=jjVx9OvH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03259-D3EC-0D8B-9EDE-F4C710218FCA}"/>
              </a:ext>
            </a:extLst>
          </p:cNvPr>
          <p:cNvSpPr txBox="1"/>
          <p:nvPr/>
        </p:nvSpPr>
        <p:spPr>
          <a:xfrm>
            <a:off x="342583" y="1787579"/>
            <a:ext cx="418465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Small perturbations might change climate a little, but the results are still predictable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BF7747-44F1-AE92-556D-8DEDD56EA059}"/>
              </a:ext>
            </a:extLst>
          </p:cNvPr>
          <p:cNvCxnSpPr/>
          <p:nvPr/>
        </p:nvCxnSpPr>
        <p:spPr>
          <a:xfrm>
            <a:off x="1645517" y="3311611"/>
            <a:ext cx="739337" cy="23175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28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A136C2-4D06-B49E-3BA8-05B5588E4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58" y="-510"/>
            <a:ext cx="12199057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>
                <a:latin typeface="+mn-lt"/>
              </a:rPr>
              <a:t>Week 3: </a:t>
            </a:r>
            <a:r>
              <a:rPr lang="en-US" altLang="en-US" sz="2400" b="1" dirty="0">
                <a:latin typeface="+mn-lt"/>
              </a:rPr>
              <a:t>Monash gave us geographic &amp; temporal details about possible climate-altered futures</a:t>
            </a:r>
            <a:endParaRPr lang="en-US" altLang="en-US" sz="2400" b="1" i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16F0C-EC84-FD15-15CE-6C3487A6A907}"/>
              </a:ext>
            </a:extLst>
          </p:cNvPr>
          <p:cNvSpPr txBox="1"/>
          <p:nvPr/>
        </p:nvSpPr>
        <p:spPr>
          <a:xfrm>
            <a:off x="6692585" y="1523528"/>
            <a:ext cx="5033977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What kinds of temperature increases might we be looking at?</a:t>
            </a:r>
          </a:p>
          <a:p>
            <a:endParaRPr lang="en-US" sz="2400" dirty="0"/>
          </a:p>
          <a:p>
            <a:r>
              <a:rPr lang="en-US" sz="2400" dirty="0"/>
              <a:t>What kind of impacts on snow/ice cover?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What parts of the world are warming faster than others?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Is the Equilibrium Climate Sensitivity built into these models reasonable?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38878-76C8-DFAD-2540-D87F9DBF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8" y="949123"/>
            <a:ext cx="6699643" cy="55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7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A136C2-4D06-B49E-3BA8-05B5588E4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58" y="-510"/>
            <a:ext cx="12199057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>
                <a:latin typeface="+mn-lt"/>
              </a:rPr>
              <a:t>Week 3: </a:t>
            </a:r>
            <a:r>
              <a:rPr lang="en-US" altLang="en-US" sz="2400" b="1" dirty="0" err="1">
                <a:latin typeface="+mn-lt"/>
              </a:rPr>
              <a:t>EnROADs</a:t>
            </a:r>
            <a:r>
              <a:rPr lang="en-US" altLang="en-US" sz="2400" b="1" dirty="0">
                <a:latin typeface="+mn-lt"/>
              </a:rPr>
              <a:t> showed us possible routes to staying below 2 degrees warming </a:t>
            </a:r>
            <a:endParaRPr lang="en-US" altLang="en-US" sz="2400" b="1" i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051CA-23EC-AD70-1799-7BAA76F0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2" y="820478"/>
            <a:ext cx="10172754" cy="55746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547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A136C2-4D06-B49E-3BA8-05B5588E4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58" y="-510"/>
            <a:ext cx="12199057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1" dirty="0">
                <a:latin typeface="+mn-lt"/>
              </a:rPr>
              <a:t>Week 3: </a:t>
            </a:r>
            <a:r>
              <a:rPr lang="en-US" altLang="en-US" sz="2400" b="1" dirty="0">
                <a:latin typeface="+mn-lt"/>
              </a:rPr>
              <a:t>Cambio showed us what can happen if we get too close to tipping points</a:t>
            </a:r>
            <a:endParaRPr lang="en-US" altLang="en-US" sz="2400" b="1" i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DA20E-D26B-5581-922D-73D253FC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1" y="914402"/>
            <a:ext cx="11747298" cy="52356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008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-1826" y="0"/>
            <a:ext cx="121938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4: We learned about the difference between tipping points and tipping elements</a:t>
            </a:r>
            <a:endParaRPr lang="en-US" sz="24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8F9E0-317F-092E-4E43-49366587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5" y="960390"/>
            <a:ext cx="8473019" cy="54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0E8E9-0F8F-32D7-9757-14A1660E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943" y="5129828"/>
            <a:ext cx="5210027" cy="17115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2967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4: We got a sense of per-capita budgets needed to avoid 2 degrees warming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1E4DD9F-357C-A937-4357-EBE0A8366330}"/>
              </a:ext>
            </a:extLst>
          </p:cNvPr>
          <p:cNvGrpSpPr/>
          <p:nvPr/>
        </p:nvGrpSpPr>
        <p:grpSpPr>
          <a:xfrm>
            <a:off x="1825535" y="461665"/>
            <a:ext cx="7809603" cy="6186314"/>
            <a:chOff x="385042" y="515135"/>
            <a:chExt cx="7809603" cy="6186314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25E9B49-C07E-E031-5C2F-352DE822A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0673" y="3819394"/>
              <a:ext cx="36569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DDE0F8E-BF78-874B-BB9D-62665822FB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0100" y="4333372"/>
              <a:ext cx="5576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62AF8D-4FB7-9E95-DC08-8E638EDF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42" y="515135"/>
              <a:ext cx="7809603" cy="6186314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33E783-735B-2238-A310-E17DEB2514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08" y="3819394"/>
              <a:ext cx="7104881" cy="0"/>
            </a:xfrm>
            <a:prstGeom prst="line">
              <a:avLst/>
            </a:prstGeom>
            <a:ln w="50800">
              <a:solidFill>
                <a:schemeClr val="tx1">
                  <a:alpha val="46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127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4: We saw that there’s a lot of within-country variability of emitters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AF340-21D6-EC12-73D4-26EEE225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1" y="461665"/>
            <a:ext cx="8410885" cy="6337257"/>
          </a:xfrm>
          <a:prstGeom prst="rect">
            <a:avLst/>
          </a:prstGeom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67FD07-6027-D7A4-75A4-62F61DDC6C7E}"/>
              </a:ext>
            </a:extLst>
          </p:cNvPr>
          <p:cNvCxnSpPr>
            <a:cxnSpLocks/>
          </p:cNvCxnSpPr>
          <p:nvPr/>
        </p:nvCxnSpPr>
        <p:spPr>
          <a:xfrm>
            <a:off x="2592887" y="5519564"/>
            <a:ext cx="7427935" cy="0"/>
          </a:xfrm>
          <a:prstGeom prst="line">
            <a:avLst/>
          </a:prstGeom>
          <a:ln w="50800">
            <a:solidFill>
              <a:schemeClr val="tx1">
                <a:alpha val="4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FE03AC-97B6-A3B4-8870-3F0E6985A907}"/>
                  </a:ext>
                </a:extLst>
              </p:cNvPr>
              <p:cNvSpPr txBox="1"/>
              <p:nvPr/>
            </p:nvSpPr>
            <p:spPr>
              <a:xfrm>
                <a:off x="9135814" y="2310830"/>
                <a:ext cx="25043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Equally-split carbon budget compatible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2400" dirty="0"/>
                  <a:t> target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FE03AC-97B6-A3B4-8870-3F0E6985A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814" y="2310830"/>
                <a:ext cx="2504303" cy="1569660"/>
              </a:xfrm>
              <a:prstGeom prst="rect">
                <a:avLst/>
              </a:prstGeom>
              <a:blipFill>
                <a:blip r:embed="rId3"/>
                <a:stretch>
                  <a:fillRect l="-4040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D912C1-4B43-C948-F021-CB94858FC245}"/>
              </a:ext>
            </a:extLst>
          </p:cNvPr>
          <p:cNvCxnSpPr/>
          <p:nvPr/>
        </p:nvCxnSpPr>
        <p:spPr>
          <a:xfrm flipH="1">
            <a:off x="9885405" y="3880490"/>
            <a:ext cx="135417" cy="1544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46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4: We compared personal climate mitigation agency vs collective climate mitigation agency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5A433-AC1C-0F34-0310-0170025FB9C5}"/>
              </a:ext>
            </a:extLst>
          </p:cNvPr>
          <p:cNvGrpSpPr>
            <a:grpSpLocks noChangeAspect="1"/>
          </p:cNvGrpSpPr>
          <p:nvPr/>
        </p:nvGrpSpPr>
        <p:grpSpPr>
          <a:xfrm>
            <a:off x="385043" y="940310"/>
            <a:ext cx="11539227" cy="5946494"/>
            <a:chOff x="385042" y="515135"/>
            <a:chExt cx="12004600" cy="6186314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25E9B49-C07E-E031-5C2F-352DE822A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1773" y="3819394"/>
              <a:ext cx="36569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DDE0F8E-BF78-874B-BB9D-62665822FB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1200" y="4333372"/>
              <a:ext cx="5576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62AF8D-4FB7-9E95-DC08-8E638EDF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42" y="515135"/>
              <a:ext cx="7809603" cy="6186314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C4959EE-D3B9-4270-4C2C-B01377D484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82390" y="603805"/>
              <a:ext cx="622924" cy="4141815"/>
              <a:chOff x="10166776" y="603805"/>
              <a:chExt cx="915451" cy="60868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BF8E386-F789-2880-FBDE-8C0E0045F1CE}"/>
                  </a:ext>
                </a:extLst>
              </p:cNvPr>
              <p:cNvGrpSpPr/>
              <p:nvPr/>
            </p:nvGrpSpPr>
            <p:grpSpPr>
              <a:xfrm>
                <a:off x="10166776" y="603805"/>
                <a:ext cx="913525" cy="5054755"/>
                <a:chOff x="395915" y="603805"/>
                <a:chExt cx="913525" cy="5054755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B65C1D5-AC55-87E4-5D3C-471A3369E66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95915" y="1059543"/>
                  <a:ext cx="913525" cy="4599017"/>
                  <a:chOff x="395915" y="521126"/>
                  <a:chExt cx="1000138" cy="5035065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A2842109-A65E-64C0-0A28-2FA342741520}"/>
                      </a:ext>
                    </a:extLst>
                  </p:cNvPr>
                  <p:cNvGrpSpPr/>
                  <p:nvPr/>
                </p:nvGrpSpPr>
                <p:grpSpPr>
                  <a:xfrm>
                    <a:off x="395916" y="1019893"/>
                    <a:ext cx="1000137" cy="4536298"/>
                    <a:chOff x="395916" y="839778"/>
                    <a:chExt cx="1000138" cy="4536298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CAE53525-9AF7-2246-D4C0-BE6483C282C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395916" y="3740726"/>
                      <a:ext cx="1000138" cy="1635350"/>
                      <a:chOff x="520606" y="1611816"/>
                      <a:chExt cx="1111343" cy="1817184"/>
                    </a:xfrm>
                  </p:grpSpPr>
                  <p:grpSp>
                    <p:nvGrpSpPr>
                      <p:cNvPr id="67" name="Group 66">
                        <a:extLst>
                          <a:ext uri="{FF2B5EF4-FFF2-40B4-BE49-F238E27FC236}">
                            <a16:creationId xmlns:a16="http://schemas.microsoft.com/office/drawing/2014/main" id="{C1C539DC-298D-79B2-4680-7B491F74486C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520606" y="1611816"/>
                        <a:ext cx="1093880" cy="529958"/>
                        <a:chOff x="286512" y="706056"/>
                        <a:chExt cx="1689940" cy="818734"/>
                      </a:xfrm>
                    </p:grpSpPr>
                    <p:pic>
                      <p:nvPicPr>
                        <p:cNvPr id="80" name="Picture 79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91CD1384-BF86-0439-76CC-DCD058BB33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28651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81" name="Picture 80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60C3D77C-FBA3-564E-5432-BDAB1DFC6B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113148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1AF1AC88-C5C0-177A-2D5E-347AEE89FE23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538069" y="2249991"/>
                        <a:ext cx="1093880" cy="529958"/>
                        <a:chOff x="286512" y="706056"/>
                        <a:chExt cx="1689940" cy="818734"/>
                      </a:xfrm>
                    </p:grpSpPr>
                    <p:pic>
                      <p:nvPicPr>
                        <p:cNvPr id="78" name="Picture 77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45A9E7BF-057D-B887-518F-18DF0DD95B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28651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79" name="Picture 78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252C787A-8BAE-9730-B212-F742DB7C98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113148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69" name="Group 68">
                        <a:extLst>
                          <a:ext uri="{FF2B5EF4-FFF2-40B4-BE49-F238E27FC236}">
                            <a16:creationId xmlns:a16="http://schemas.microsoft.com/office/drawing/2014/main" id="{F710D1DB-1CAA-7EB5-C626-85F9A0F1CD1E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538069" y="2899042"/>
                        <a:ext cx="1093880" cy="529958"/>
                        <a:chOff x="286512" y="706056"/>
                        <a:chExt cx="1689940" cy="818734"/>
                      </a:xfrm>
                    </p:grpSpPr>
                    <p:pic>
                      <p:nvPicPr>
                        <p:cNvPr id="76" name="Picture 75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97577D45-CA98-C50E-FDD2-58F11ABC7D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28651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77" name="Picture 76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016DDD3B-986F-E85F-F29F-FAB95A9093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113148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4CD2EF1A-3FDC-5483-447A-6E771C16B0B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395916" y="839778"/>
                      <a:ext cx="1000138" cy="2803559"/>
                      <a:chOff x="520606" y="1611816"/>
                      <a:chExt cx="1111343" cy="3115286"/>
                    </a:xfrm>
                  </p:grpSpPr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1DCE49FD-9B0B-48DD-524E-54FCAFB48609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520606" y="1611816"/>
                        <a:ext cx="1093880" cy="529958"/>
                        <a:chOff x="286512" y="706056"/>
                        <a:chExt cx="1689940" cy="818734"/>
                      </a:xfrm>
                    </p:grpSpPr>
                    <p:pic>
                      <p:nvPicPr>
                        <p:cNvPr id="65" name="Picture 64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1517B4F5-4C99-824C-1B5B-71D15AF218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28651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66" name="Picture 65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1463C11F-EC56-5339-C232-20B6017EF4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113148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B1D2584D-AA91-9861-A9D2-2C4F01CBA2FC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538069" y="2249991"/>
                        <a:ext cx="1093880" cy="529958"/>
                        <a:chOff x="286512" y="706056"/>
                        <a:chExt cx="1689940" cy="818734"/>
                      </a:xfrm>
                    </p:grpSpPr>
                    <p:pic>
                      <p:nvPicPr>
                        <p:cNvPr id="63" name="Picture 62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AF3F91DA-90F8-7027-8F29-5B2654E207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28651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64" name="Picture 63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342F6B3D-23A3-E4ED-892E-00655D5452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113148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54" name="Group 53">
                        <a:extLst>
                          <a:ext uri="{FF2B5EF4-FFF2-40B4-BE49-F238E27FC236}">
                            <a16:creationId xmlns:a16="http://schemas.microsoft.com/office/drawing/2014/main" id="{A26D7D27-823D-655C-BFA6-5E7363DCC5C5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538069" y="2899042"/>
                        <a:ext cx="1093880" cy="529958"/>
                        <a:chOff x="286512" y="706056"/>
                        <a:chExt cx="1689940" cy="818734"/>
                      </a:xfrm>
                    </p:grpSpPr>
                    <p:pic>
                      <p:nvPicPr>
                        <p:cNvPr id="61" name="Picture 60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083421B5-C921-C987-302A-7DDC7E1D7F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28651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62" name="Picture 61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FF3E27AB-D296-3CF6-FEED-12A4103F5E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113148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C0E85859-287D-8F27-DBF9-64884025AC96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538069" y="3548093"/>
                        <a:ext cx="1093880" cy="529958"/>
                        <a:chOff x="286512" y="706056"/>
                        <a:chExt cx="1689940" cy="818734"/>
                      </a:xfrm>
                    </p:grpSpPr>
                    <p:pic>
                      <p:nvPicPr>
                        <p:cNvPr id="59" name="Picture 58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2109E5D7-0100-11F2-0E88-D9AC85FC79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28651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60" name="Picture 59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9D4D7F7C-BC22-C828-78C9-0E5E4C85F8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113148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96156A04-CFA6-1102-AFF5-BB6B8DBA8ECD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538069" y="4197144"/>
                        <a:ext cx="1093880" cy="529958"/>
                        <a:chOff x="286512" y="706056"/>
                        <a:chExt cx="1689940" cy="818734"/>
                      </a:xfrm>
                    </p:grpSpPr>
                    <p:pic>
                      <p:nvPicPr>
                        <p:cNvPr id="57" name="Picture 56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6A599699-6EAC-B420-91DC-3328AEA40E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28651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58" name="Picture 57" descr="Hippo Facts, History, Useful Information and Amazing Pictures">
                          <a:extLst>
                            <a:ext uri="{FF2B5EF4-FFF2-40B4-BE49-F238E27FC236}">
                              <a16:creationId xmlns:a16="http://schemas.microsoft.com/office/drawing/2014/main" id="{2DAA68DA-35D6-B831-BB60-CBF1CE7341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441" r="24800"/>
                        <a:stretch/>
                      </p:blipFill>
                      <p:spPr bwMode="auto">
                        <a:xfrm>
                          <a:off x="1131482" y="706056"/>
                          <a:ext cx="844970" cy="818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pic>
                <p:nvPicPr>
                  <p:cNvPr id="48" name="Picture 47" descr="Hippo Facts, History, Useful Information and Amazing Pictures">
                    <a:extLst>
                      <a:ext uri="{FF2B5EF4-FFF2-40B4-BE49-F238E27FC236}">
                        <a16:creationId xmlns:a16="http://schemas.microsoft.com/office/drawing/2014/main" id="{2295B0BD-A02C-5138-E7B9-27DA0AF4B4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41" r="24800"/>
                  <a:stretch/>
                </p:blipFill>
                <p:spPr bwMode="auto">
                  <a:xfrm>
                    <a:off x="395915" y="521126"/>
                    <a:ext cx="492211" cy="4769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" name="Picture 48" descr="Hippo Facts, History, Useful Information and Amazing Pictures">
                    <a:extLst>
                      <a:ext uri="{FF2B5EF4-FFF2-40B4-BE49-F238E27FC236}">
                        <a16:creationId xmlns:a16="http://schemas.microsoft.com/office/drawing/2014/main" id="{3A615A1A-5EDE-647E-B0B4-AB54234728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41" r="24800"/>
                  <a:stretch/>
                </p:blipFill>
                <p:spPr bwMode="auto">
                  <a:xfrm>
                    <a:off x="888126" y="521126"/>
                    <a:ext cx="492211" cy="4769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6" name="Picture 45" descr="Hippo Facts, History, Useful Information and Amazing Pictures">
                  <a:extLst>
                    <a:ext uri="{FF2B5EF4-FFF2-40B4-BE49-F238E27FC236}">
                      <a16:creationId xmlns:a16="http://schemas.microsoft.com/office/drawing/2014/main" id="{15143AF8-D67C-1A9D-6E17-716520877E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41" r="24800"/>
                <a:stretch/>
              </p:blipFill>
              <p:spPr bwMode="auto">
                <a:xfrm>
                  <a:off x="410271" y="603805"/>
                  <a:ext cx="449585" cy="43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2" name="Picture 81" descr="Hippo Facts, History, Useful Information and Amazing Pictures">
                <a:extLst>
                  <a:ext uri="{FF2B5EF4-FFF2-40B4-BE49-F238E27FC236}">
                    <a16:creationId xmlns:a16="http://schemas.microsoft.com/office/drawing/2014/main" id="{197E3235-A026-2329-6D74-DDD944F47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10183057" y="5721488"/>
                <a:ext cx="449585" cy="43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2" descr="Hippo Facts, History, Useful Information and Amazing Pictures">
                <a:extLst>
                  <a:ext uri="{FF2B5EF4-FFF2-40B4-BE49-F238E27FC236}">
                    <a16:creationId xmlns:a16="http://schemas.microsoft.com/office/drawing/2014/main" id="{7BD9503A-FDFA-94F5-BDD0-B29360C09F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10632642" y="5721488"/>
                <a:ext cx="449585" cy="43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3" descr="Hippo Facts, History, Useful Information and Amazing Pictures">
                <a:extLst>
                  <a:ext uri="{FF2B5EF4-FFF2-40B4-BE49-F238E27FC236}">
                    <a16:creationId xmlns:a16="http://schemas.microsoft.com/office/drawing/2014/main" id="{BC93E5CA-D261-0949-1957-D9BCEA8DBE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10183057" y="6255008"/>
                <a:ext cx="449585" cy="43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4" descr="Hippo Facts, History, Useful Information and Amazing Pictures">
                <a:extLst>
                  <a:ext uri="{FF2B5EF4-FFF2-40B4-BE49-F238E27FC236}">
                    <a16:creationId xmlns:a16="http://schemas.microsoft.com/office/drawing/2014/main" id="{95C5F254-4EB7-86E7-8556-D24FAC9B8D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1" r="24800"/>
              <a:stretch/>
            </p:blipFill>
            <p:spPr bwMode="auto">
              <a:xfrm>
                <a:off x="10632642" y="6255008"/>
                <a:ext cx="449585" cy="43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3F9ACE-594E-B19A-D83D-49006B542B6A}"/>
                </a:ext>
              </a:extLst>
            </p:cNvPr>
            <p:cNvGrpSpPr/>
            <p:nvPr/>
          </p:nvGrpSpPr>
          <p:grpSpPr>
            <a:xfrm>
              <a:off x="8484166" y="3028903"/>
              <a:ext cx="3299062" cy="727986"/>
              <a:chOff x="9191185" y="1098442"/>
              <a:chExt cx="2343247" cy="727986"/>
            </a:xfrm>
          </p:grpSpPr>
          <p:sp>
            <p:nvSpPr>
              <p:cNvPr id="7" name="Down Arrow 6">
                <a:extLst>
                  <a:ext uri="{FF2B5EF4-FFF2-40B4-BE49-F238E27FC236}">
                    <a16:creationId xmlns:a16="http://schemas.microsoft.com/office/drawing/2014/main" id="{8B3F7ABA-EB5C-C88A-E080-CB2D5661B3AC}"/>
                  </a:ext>
                </a:extLst>
              </p:cNvPr>
              <p:cNvSpPr/>
              <p:nvPr/>
            </p:nvSpPr>
            <p:spPr>
              <a:xfrm rot="10800000">
                <a:off x="9191185" y="1098442"/>
                <a:ext cx="304800" cy="727986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B42A2D-4D40-AD2C-5A98-58B5ADAA0AD9}"/>
                  </a:ext>
                </a:extLst>
              </p:cNvPr>
              <p:cNvSpPr txBox="1"/>
              <p:nvPr/>
            </p:nvSpPr>
            <p:spPr>
              <a:xfrm>
                <a:off x="9435887" y="1231602"/>
                <a:ext cx="2098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Flying (1/5)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3B6176-FCE5-3A83-4943-9BBA32C8205D}"/>
                </a:ext>
              </a:extLst>
            </p:cNvPr>
            <p:cNvGrpSpPr/>
            <p:nvPr/>
          </p:nvGrpSpPr>
          <p:grpSpPr>
            <a:xfrm>
              <a:off x="8484166" y="2306415"/>
              <a:ext cx="3513727" cy="701331"/>
              <a:chOff x="8611292" y="1713107"/>
              <a:chExt cx="3513727" cy="701331"/>
            </a:xfrm>
          </p:grpSpPr>
          <p:sp>
            <p:nvSpPr>
              <p:cNvPr id="9" name="Down Arrow 8">
                <a:extLst>
                  <a:ext uri="{FF2B5EF4-FFF2-40B4-BE49-F238E27FC236}">
                    <a16:creationId xmlns:a16="http://schemas.microsoft.com/office/drawing/2014/main" id="{29852669-BDA0-C50E-3A21-2F382BD8ACA7}"/>
                  </a:ext>
                </a:extLst>
              </p:cNvPr>
              <p:cNvSpPr/>
              <p:nvPr/>
            </p:nvSpPr>
            <p:spPr>
              <a:xfrm rot="10800000">
                <a:off x="8611292" y="1713107"/>
                <a:ext cx="429128" cy="701331"/>
              </a:xfrm>
              <a:prstGeom prst="downArrow">
                <a:avLst/>
              </a:prstGeom>
              <a:solidFill>
                <a:srgbClr val="FF8AD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CFF776-F844-FC2C-8045-7B5A890CA4B1}"/>
                  </a:ext>
                </a:extLst>
              </p:cNvPr>
              <p:cNvSpPr txBox="1"/>
              <p:nvPr/>
            </p:nvSpPr>
            <p:spPr>
              <a:xfrm>
                <a:off x="9016405" y="1818514"/>
                <a:ext cx="31086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Cars (1/5)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4AE496-B0C6-D97D-9B6D-5141241B088F}"/>
                </a:ext>
              </a:extLst>
            </p:cNvPr>
            <p:cNvGrpSpPr/>
            <p:nvPr/>
          </p:nvGrpSpPr>
          <p:grpSpPr>
            <a:xfrm>
              <a:off x="8532653" y="1930582"/>
              <a:ext cx="3715584" cy="461665"/>
              <a:chOff x="8669165" y="2345631"/>
              <a:chExt cx="3715584" cy="461665"/>
            </a:xfrm>
          </p:grpSpPr>
          <p:sp>
            <p:nvSpPr>
              <p:cNvPr id="13" name="Down Arrow 12">
                <a:extLst>
                  <a:ext uri="{FF2B5EF4-FFF2-40B4-BE49-F238E27FC236}">
                    <a16:creationId xmlns:a16="http://schemas.microsoft.com/office/drawing/2014/main" id="{8086B52E-8B76-32D8-0C87-1BC0CF33F125}"/>
                  </a:ext>
                </a:extLst>
              </p:cNvPr>
              <p:cNvSpPr/>
              <p:nvPr/>
            </p:nvSpPr>
            <p:spPr>
              <a:xfrm rot="10800000">
                <a:off x="8669165" y="2490422"/>
                <a:ext cx="321229" cy="173468"/>
              </a:xfrm>
              <a:prstGeom prst="downArrow">
                <a:avLst/>
              </a:prstGeom>
              <a:solidFill>
                <a:srgbClr val="9437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A194C2-9B61-68F3-C565-A97CC897BC8F}"/>
                  </a:ext>
                </a:extLst>
              </p:cNvPr>
              <p:cNvSpPr txBox="1"/>
              <p:nvPr/>
            </p:nvSpPr>
            <p:spPr>
              <a:xfrm>
                <a:off x="9025791" y="2345631"/>
                <a:ext cx="33589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Don’t eat beef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F8B29E-A86A-C70D-48E8-04E61391E9DD}"/>
                </a:ext>
              </a:extLst>
            </p:cNvPr>
            <p:cNvCxnSpPr/>
            <p:nvPr/>
          </p:nvCxnSpPr>
          <p:spPr>
            <a:xfrm>
              <a:off x="4282633" y="3819394"/>
              <a:ext cx="6030410" cy="0"/>
            </a:xfrm>
            <a:prstGeom prst="line">
              <a:avLst/>
            </a:prstGeom>
            <a:ln w="50800">
              <a:solidFill>
                <a:schemeClr val="tx1">
                  <a:alpha val="46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36C8D33C-A90A-F2CF-B101-5D77EEC4F3FA}"/>
                </a:ext>
              </a:extLst>
            </p:cNvPr>
            <p:cNvSpPr/>
            <p:nvPr/>
          </p:nvSpPr>
          <p:spPr>
            <a:xfrm rot="10800000">
              <a:off x="8463570" y="657331"/>
              <a:ext cx="429128" cy="1353636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161671-3823-5397-98D3-3EDA82D1490B}"/>
                </a:ext>
              </a:extLst>
            </p:cNvPr>
            <p:cNvSpPr txBox="1"/>
            <p:nvPr/>
          </p:nvSpPr>
          <p:spPr>
            <a:xfrm>
              <a:off x="8853882" y="802432"/>
              <a:ext cx="3535760" cy="864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Laws &amp; incentives (whatever gov’ts can do)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0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1: </a:t>
            </a:r>
            <a:r>
              <a:rPr lang="en-US" sz="2400" b="1" dirty="0" err="1"/>
              <a:t>Earth.nullschool.net</a:t>
            </a:r>
            <a:r>
              <a:rPr lang="en-US" sz="2400" b="1" dirty="0"/>
              <a:t> gave us a global perspective, if on a short time scale</a:t>
            </a:r>
            <a:endParaRPr lang="en-US" sz="2400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2771D-B0E9-69D4-7D89-C6DBFE86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" y="1461308"/>
            <a:ext cx="5528942" cy="3815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64A13-E383-0DB1-8323-F5C0C6F93E5D}"/>
              </a:ext>
            </a:extLst>
          </p:cNvPr>
          <p:cNvSpPr txBox="1"/>
          <p:nvPr/>
        </p:nvSpPr>
        <p:spPr>
          <a:xfrm>
            <a:off x="5923001" y="650751"/>
            <a:ext cx="6096001" cy="6001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Some regions of the planet have especially low CO</a:t>
            </a:r>
            <a:r>
              <a:rPr lang="en-US" sz="2400" baseline="-25000" dirty="0"/>
              <a:t>2</a:t>
            </a:r>
            <a:r>
              <a:rPr lang="en-US" sz="2400" dirty="0"/>
              <a:t> concentrations in the air =&gt; must be net  CO</a:t>
            </a:r>
            <a:r>
              <a:rPr lang="en-US" sz="2400" baseline="-25000" dirty="0"/>
              <a:t>2</a:t>
            </a:r>
            <a:r>
              <a:rPr lang="en-US" sz="2400" dirty="0"/>
              <a:t> sinks. Other parts are net CO</a:t>
            </a:r>
            <a:r>
              <a:rPr lang="en-US" sz="2400" baseline="-25000" dirty="0"/>
              <a:t>2</a:t>
            </a:r>
            <a:r>
              <a:rPr lang="en-US" sz="2400" dirty="0"/>
              <a:t> sources.</a:t>
            </a:r>
          </a:p>
          <a:p>
            <a:endParaRPr lang="en-US" sz="2400" dirty="0"/>
          </a:p>
          <a:p>
            <a:r>
              <a:rPr lang="en-US" sz="2400" dirty="0"/>
              <a:t>The “jet stream” is evident if you go high enough in the atmosphere.</a:t>
            </a:r>
          </a:p>
          <a:p>
            <a:endParaRPr lang="en-US" sz="2400" dirty="0"/>
          </a:p>
          <a:p>
            <a:r>
              <a:rPr lang="en-US" sz="2400" dirty="0"/>
              <a:t>Synoptic systems (low-pressure, high-pressure) can be identified by their pressure and wind direction.</a:t>
            </a:r>
          </a:p>
          <a:p>
            <a:endParaRPr lang="en-US" sz="2400" dirty="0"/>
          </a:p>
          <a:p>
            <a:r>
              <a:rPr lang="en-US" sz="2400" dirty="0"/>
              <a:t>Some synoptic systems are semi-permanent.</a:t>
            </a:r>
          </a:p>
          <a:p>
            <a:endParaRPr lang="en-US" sz="2400" dirty="0"/>
          </a:p>
          <a:p>
            <a:r>
              <a:rPr lang="en-US" sz="2400" dirty="0"/>
              <a:t>Much of the air pollution in urban centers (and the attendant health risks) is due to emissions from burning fossil fuels.  </a:t>
            </a:r>
          </a:p>
        </p:txBody>
      </p:sp>
    </p:spTree>
    <p:extLst>
      <p:ext uri="{BB962C8B-B14F-4D97-AF65-F5344CB8AC3E}">
        <p14:creationId xmlns:p14="http://schemas.microsoft.com/office/powerpoint/2010/main" val="355908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4: We applied rhetorical devices that could improve conversations about climate change</a:t>
            </a:r>
            <a:endParaRPr lang="en-US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757E-329D-0CFA-C76E-088FF87F24BC}"/>
              </a:ext>
            </a:extLst>
          </p:cNvPr>
          <p:cNvSpPr txBox="1"/>
          <p:nvPr/>
        </p:nvSpPr>
        <p:spPr>
          <a:xfrm>
            <a:off x="416571" y="1579990"/>
            <a:ext cx="6280791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Schrempfer</a:t>
            </a:r>
            <a:r>
              <a:rPr lang="en-US" sz="2400" dirty="0"/>
              <a:t>: Ask three questions: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does it function? (Or: What is its goal?)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Who does it benefit?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Where is the power?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14C38-8E8B-85CA-EAB1-27DF147412CA}"/>
              </a:ext>
            </a:extLst>
          </p:cNvPr>
          <p:cNvSpPr txBox="1"/>
          <p:nvPr/>
        </p:nvSpPr>
        <p:spPr>
          <a:xfrm>
            <a:off x="742808" y="3852476"/>
            <a:ext cx="575684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Rowe: Explore an idea by replacing one word or concept with another, to see how it sits.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69A81-F876-7EC5-32B2-20773C1C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376" y="1063213"/>
            <a:ext cx="5286632" cy="41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4: Learned about broad divisions in human responses to the climate crisis</a:t>
            </a:r>
            <a:endParaRPr lang="en-US" sz="24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ED1F3-C57B-B120-8FB7-5A319341A894}"/>
              </a:ext>
            </a:extLst>
          </p:cNvPr>
          <p:cNvSpPr txBox="1"/>
          <p:nvPr/>
        </p:nvSpPr>
        <p:spPr>
          <a:xfrm>
            <a:off x="192281" y="864443"/>
            <a:ext cx="1180743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Climate change </a:t>
            </a:r>
            <a:r>
              <a:rPr lang="en-US" sz="2400" b="1" dirty="0"/>
              <a:t>mitigation</a:t>
            </a:r>
            <a:r>
              <a:rPr lang="en-US" sz="2400" dirty="0"/>
              <a:t> means</a:t>
            </a:r>
            <a:r>
              <a:rPr lang="en-US" sz="2400" b="1" dirty="0"/>
              <a:t> avoiding and reducing</a:t>
            </a:r>
            <a:r>
              <a:rPr lang="en-US" sz="2400" dirty="0"/>
              <a:t> </a:t>
            </a:r>
            <a:r>
              <a:rPr lang="en-US" sz="2400" b="1" dirty="0"/>
              <a:t>emissions</a:t>
            </a:r>
            <a:r>
              <a:rPr lang="en-US" sz="2400" dirty="0"/>
              <a:t> of heat-trapping greenhouse gases into the atmosphere to prevent the planet from warming to more extreme temperatures. We can further subdivide this into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Supply-side mitigation (carbon-free energy sources, for example)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Demand-side mitigation (public transportation, for example)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6DDBA-686D-9709-CA17-5CA8815B4408}"/>
              </a:ext>
            </a:extLst>
          </p:cNvPr>
          <p:cNvSpPr txBox="1"/>
          <p:nvPr/>
        </p:nvSpPr>
        <p:spPr>
          <a:xfrm>
            <a:off x="232161" y="3667880"/>
            <a:ext cx="1176755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Climate change </a:t>
            </a:r>
            <a:r>
              <a:rPr lang="en-US" sz="2400" b="1" dirty="0"/>
              <a:t>adaptation</a:t>
            </a:r>
            <a:r>
              <a:rPr lang="en-US" sz="2400" dirty="0"/>
              <a:t> means</a:t>
            </a:r>
            <a:r>
              <a:rPr lang="en-US" sz="2400" b="1" dirty="0"/>
              <a:t> altering our behavior</a:t>
            </a:r>
            <a:r>
              <a:rPr lang="en-US" sz="2400" dirty="0"/>
              <a:t>, systems, and—in some cases—ways of life to protect our families, our economies, and the environment in which we live from the impacts of climate change. </a:t>
            </a:r>
          </a:p>
        </p:txBody>
      </p:sp>
    </p:spTree>
    <p:extLst>
      <p:ext uri="{BB962C8B-B14F-4D97-AF65-F5344CB8AC3E}">
        <p14:creationId xmlns:p14="http://schemas.microsoft.com/office/powerpoint/2010/main" val="70871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C7C58A5-C6DF-5140-B42C-771BB4BF5F67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5: We compared GCM-derived ECS to the ECS of the last 150 years, and the Pleistocene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134C06-12DC-1C1F-C4CD-C3F7EFE4BC52}"/>
              </a:ext>
            </a:extLst>
          </p:cNvPr>
          <p:cNvGrpSpPr>
            <a:grpSpLocks noChangeAspect="1"/>
          </p:cNvGrpSpPr>
          <p:nvPr/>
        </p:nvGrpSpPr>
        <p:grpSpPr>
          <a:xfrm>
            <a:off x="245217" y="1134738"/>
            <a:ext cx="9207393" cy="5331375"/>
            <a:chOff x="610977" y="584200"/>
            <a:chExt cx="10834981" cy="62738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93D28A-C48F-1B46-B9AC-91814114A164}"/>
                </a:ext>
              </a:extLst>
            </p:cNvPr>
            <p:cNvSpPr txBox="1"/>
            <p:nvPr/>
          </p:nvSpPr>
          <p:spPr>
            <a:xfrm>
              <a:off x="6779660" y="5997039"/>
              <a:ext cx="3896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Courtesy Penny Rowe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12246C-F1E4-9B4D-9BA6-904EDBEA354B}"/>
                </a:ext>
              </a:extLst>
            </p:cNvPr>
            <p:cNvGrpSpPr/>
            <p:nvPr/>
          </p:nvGrpSpPr>
          <p:grpSpPr>
            <a:xfrm>
              <a:off x="610977" y="584200"/>
              <a:ext cx="10834981" cy="6273800"/>
              <a:chOff x="610977" y="584200"/>
              <a:chExt cx="10834981" cy="62738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36E9971-22CA-0545-9B08-B95E1ADA6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519"/>
              <a:stretch/>
            </p:blipFill>
            <p:spPr>
              <a:xfrm>
                <a:off x="746042" y="584200"/>
                <a:ext cx="10699916" cy="62738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61A32B-6EF8-F248-AF60-46981D0CFB52}"/>
                  </a:ext>
                </a:extLst>
              </p:cNvPr>
              <p:cNvSpPr txBox="1"/>
              <p:nvPr/>
            </p:nvSpPr>
            <p:spPr>
              <a:xfrm rot="16200000">
                <a:off x="-965389" y="2693967"/>
                <a:ext cx="361439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T (relative to 1960)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4400071-091C-094C-8A43-2155362BB97D}"/>
                </a:ext>
              </a:extLst>
            </p:cNvPr>
            <p:cNvGrpSpPr/>
            <p:nvPr/>
          </p:nvGrpSpPr>
          <p:grpSpPr>
            <a:xfrm>
              <a:off x="1706008" y="1725999"/>
              <a:ext cx="5636790" cy="1592500"/>
              <a:chOff x="1413908" y="1598999"/>
              <a:chExt cx="5636790" cy="1592500"/>
            </a:xfrm>
          </p:grpSpPr>
          <p:sp>
            <p:nvSpPr>
              <p:cNvPr id="8" name="Left Brace 7">
                <a:extLst>
                  <a:ext uri="{FF2B5EF4-FFF2-40B4-BE49-F238E27FC236}">
                    <a16:creationId xmlns:a16="http://schemas.microsoft.com/office/drawing/2014/main" id="{A4CCB3AD-CD51-DC42-B1EF-3AA0552CB60C}"/>
                  </a:ext>
                </a:extLst>
              </p:cNvPr>
              <p:cNvSpPr/>
              <p:nvPr/>
            </p:nvSpPr>
            <p:spPr>
              <a:xfrm rot="5400000">
                <a:off x="3357350" y="1673849"/>
                <a:ext cx="266700" cy="2768600"/>
              </a:xfrm>
              <a:prstGeom prst="lef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4B92C70-4748-B749-8050-98466FF35702}"/>
                      </a:ext>
                    </a:extLst>
                  </p:cNvPr>
                  <p:cNvSpPr txBox="1"/>
                  <p:nvPr/>
                </p:nvSpPr>
                <p:spPr>
                  <a:xfrm>
                    <a:off x="1413908" y="1598999"/>
                    <a:ext cx="5636790" cy="12228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Over the last million years, the slope was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𝟐𝟎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℃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a14:m>
                    <a:r>
                      <a:rPr lang="en-US" sz="2400" dirty="0"/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4B92C70-4748-B749-8050-98466FF357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3908" y="1598999"/>
                    <a:ext cx="5636790" cy="12228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116" t="-4819" r="-1323" b="-12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2BEC49-E646-8A46-A544-1E7C55E5C86B}"/>
                </a:ext>
              </a:extLst>
            </p:cNvPr>
            <p:cNvGrpSpPr/>
            <p:nvPr/>
          </p:nvGrpSpPr>
          <p:grpSpPr>
            <a:xfrm>
              <a:off x="4571997" y="4185369"/>
              <a:ext cx="5203205" cy="1592501"/>
              <a:chOff x="1803397" y="1325382"/>
              <a:chExt cx="5203205" cy="1592501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ADDACCEE-6974-7E4D-98B1-861D6D92F388}"/>
                  </a:ext>
                </a:extLst>
              </p:cNvPr>
              <p:cNvSpPr/>
              <p:nvPr/>
            </p:nvSpPr>
            <p:spPr>
              <a:xfrm rot="5400000" flipH="1">
                <a:off x="3459344" y="-330563"/>
                <a:ext cx="266701" cy="3578591"/>
              </a:xfrm>
              <a:prstGeom prst="lef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8929FCF-126D-9042-BDAA-EBF78B887246}"/>
                      </a:ext>
                    </a:extLst>
                  </p:cNvPr>
                  <p:cNvSpPr txBox="1"/>
                  <p:nvPr/>
                </p:nvSpPr>
                <p:spPr>
                  <a:xfrm>
                    <a:off x="1803397" y="1694990"/>
                    <a:ext cx="5203205" cy="1222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Over the last 150 years, the slope has been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𝟕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℃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a14:m>
                    <a:r>
                      <a:rPr lang="en-US" sz="2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8929FCF-126D-9042-BDAA-EBF78B8872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3397" y="1694990"/>
                    <a:ext cx="5203205" cy="12228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94" t="-3571" r="-570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560F60-B4D1-2245-8A35-82DB2A86A279}"/>
                </a:ext>
              </a:extLst>
            </p:cNvPr>
            <p:cNvSpPr txBox="1"/>
            <p:nvPr/>
          </p:nvSpPr>
          <p:spPr>
            <a:xfrm>
              <a:off x="7549701" y="6348448"/>
              <a:ext cx="3896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Courtesy Penny Rowe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730CDC-CBD7-9CED-A3B9-F19490DF0380}"/>
                  </a:ext>
                </a:extLst>
              </p:cNvPr>
              <p:cNvSpPr txBox="1"/>
              <p:nvPr/>
            </p:nvSpPr>
            <p:spPr>
              <a:xfrm>
                <a:off x="6994002" y="2135533"/>
                <a:ext cx="5033845" cy="10391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As you know, most GCMs are predicting a slope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730CDC-CBD7-9CED-A3B9-F19490DF0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002" y="2135533"/>
                <a:ext cx="5033845" cy="1039195"/>
              </a:xfrm>
              <a:prstGeom prst="rect">
                <a:avLst/>
              </a:prstGeom>
              <a:blipFill>
                <a:blip r:embed="rId5"/>
                <a:stretch>
                  <a:fillRect l="-1759" t="-3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73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199E47-F68E-F697-F75E-85DA4B797505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5: We returned to the idea that climate forcings that leave us in something like the current climate (Pleistocene/Holocene/Icehouse Earth), are pretty different from forcing that tips us into a new climate that looks (more like Hothouse Earth)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79E2E9-1A7C-51EC-F70E-59293B901D0B}"/>
              </a:ext>
            </a:extLst>
          </p:cNvPr>
          <p:cNvGrpSpPr/>
          <p:nvPr/>
        </p:nvGrpSpPr>
        <p:grpSpPr>
          <a:xfrm>
            <a:off x="1645517" y="1212141"/>
            <a:ext cx="8493906" cy="5237464"/>
            <a:chOff x="1645517" y="989715"/>
            <a:chExt cx="8493906" cy="52374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9B85FAD-E127-5F4B-EF0C-D88AB3A69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517" y="989715"/>
              <a:ext cx="8493906" cy="5237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7B15434-10D9-18C0-9DB9-5CAF690B52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3656" y="347128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E86ED4A-B86A-B807-2A56-6D781CE4C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013" y="3831220"/>
              <a:ext cx="254643" cy="442437"/>
            </a:xfrm>
            <a:prstGeom prst="straightConnector1">
              <a:avLst/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2B7383-DB15-3E47-5EDF-E1A15D964665}"/>
                </a:ext>
              </a:extLst>
            </p:cNvPr>
            <p:cNvSpPr txBox="1"/>
            <p:nvPr/>
          </p:nvSpPr>
          <p:spPr>
            <a:xfrm>
              <a:off x="3426106" y="3683106"/>
              <a:ext cx="937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forcing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97BC9F9-B1F4-BA0C-1AD4-AFC326DAC51C}"/>
              </a:ext>
            </a:extLst>
          </p:cNvPr>
          <p:cNvSpPr>
            <a:spLocks noChangeAspect="1"/>
          </p:cNvSpPr>
          <p:nvPr/>
        </p:nvSpPr>
        <p:spPr>
          <a:xfrm>
            <a:off x="4573930" y="3172273"/>
            <a:ext cx="274320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73FB7-2AE4-4C93-A374-05D439185F77}"/>
              </a:ext>
            </a:extLst>
          </p:cNvPr>
          <p:cNvSpPr txBox="1"/>
          <p:nvPr/>
        </p:nvSpPr>
        <p:spPr>
          <a:xfrm>
            <a:off x="7776663" y="1602613"/>
            <a:ext cx="3102015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But as we get close to a new climate regime, even tiny forcings can send us over into much hotter climate (“Hothouse Earth”)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4D303-F6A7-FA61-35E8-02CDA264200B}"/>
              </a:ext>
            </a:extLst>
          </p:cNvPr>
          <p:cNvSpPr txBox="1"/>
          <p:nvPr/>
        </p:nvSpPr>
        <p:spPr>
          <a:xfrm>
            <a:off x="8435050" y="6033663"/>
            <a:ext cx="2896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scied.ucar.edu</a:t>
            </a:r>
            <a:r>
              <a:rPr lang="en-US" sz="1200" dirty="0">
                <a:hlinkClick r:id="rId3"/>
              </a:rPr>
              <a:t>/sites/default/files/styles/</a:t>
            </a:r>
            <a:r>
              <a:rPr lang="en-US" sz="1200" dirty="0" err="1">
                <a:hlinkClick r:id="rId3"/>
              </a:rPr>
              <a:t>extra_large</a:t>
            </a:r>
            <a:r>
              <a:rPr lang="en-US" sz="1200" dirty="0">
                <a:hlinkClick r:id="rId3"/>
              </a:rPr>
              <a:t>/public/images/</a:t>
            </a:r>
            <a:r>
              <a:rPr lang="en-US" sz="1200" dirty="0" err="1">
                <a:hlinkClick r:id="rId3"/>
              </a:rPr>
              <a:t>tippingpoint_CC_rauter.png.webp?itok</a:t>
            </a:r>
            <a:r>
              <a:rPr lang="en-US" sz="1200" dirty="0">
                <a:hlinkClick r:id="rId3"/>
              </a:rPr>
              <a:t>=jjVx9OvH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03259-D3EC-0D8B-9EDE-F4C710218FCA}"/>
              </a:ext>
            </a:extLst>
          </p:cNvPr>
          <p:cNvSpPr txBox="1"/>
          <p:nvPr/>
        </p:nvSpPr>
        <p:spPr>
          <a:xfrm>
            <a:off x="564855" y="1378117"/>
            <a:ext cx="3102015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For the last 3 million years, Earth’s climate has been Pleistocene-like (“Icehouse Earth”)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B9DB95-956E-3C5B-685A-0309F3631A51}"/>
              </a:ext>
            </a:extLst>
          </p:cNvPr>
          <p:cNvSpPr>
            <a:spLocks noChangeAspect="1"/>
          </p:cNvSpPr>
          <p:nvPr/>
        </p:nvSpPr>
        <p:spPr>
          <a:xfrm>
            <a:off x="3762290" y="499529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8B3FEC-9EBD-D414-CB88-AFB0344F136A}"/>
              </a:ext>
            </a:extLst>
          </p:cNvPr>
          <p:cNvSpPr>
            <a:spLocks noChangeAspect="1"/>
          </p:cNvSpPr>
          <p:nvPr/>
        </p:nvSpPr>
        <p:spPr>
          <a:xfrm>
            <a:off x="2950859" y="490055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99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7C03-0D4A-B34F-B6AB-CA26AC2E860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5: We considered the climate variability of the Pleistocene (90,000 years of cold)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CE403E46-5304-24AE-C04E-9FDB1EB146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29075" y="0"/>
            <a:ext cx="4132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B478CB-9BDC-D32E-6C57-B3564A9A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211" y="710290"/>
            <a:ext cx="3019756" cy="261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0604CD-36A6-C612-971C-4950450DBBEC}"/>
              </a:ext>
            </a:extLst>
          </p:cNvPr>
          <p:cNvGrpSpPr>
            <a:grpSpLocks noChangeAspect="1"/>
          </p:cNvGrpSpPr>
          <p:nvPr/>
        </p:nvGrpSpPr>
        <p:grpSpPr>
          <a:xfrm>
            <a:off x="317078" y="1384786"/>
            <a:ext cx="5856471" cy="4336392"/>
            <a:chOff x="1004898" y="1598053"/>
            <a:chExt cx="7016358" cy="50156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A23A2D-0267-85C8-7061-21C9918F1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898" y="1884153"/>
              <a:ext cx="7016358" cy="47295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2143C-BA38-03CB-DA48-1D766530B3A2}"/>
                </a:ext>
              </a:extLst>
            </p:cNvPr>
            <p:cNvSpPr txBox="1"/>
            <p:nvPr/>
          </p:nvSpPr>
          <p:spPr>
            <a:xfrm>
              <a:off x="2016602" y="1598053"/>
              <a:ext cx="5911748" cy="427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solidFill>
                    <a:srgbClr val="7030A0"/>
                  </a:solidFill>
                </a:rPr>
                <a:t>Present</a:t>
              </a:r>
              <a:r>
                <a:rPr lang="en-US" dirty="0">
                  <a:solidFill>
                    <a:srgbClr val="7030A0"/>
                  </a:solidFill>
                </a:rPr>
                <a:t> 	                   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&lt;-------</a:t>
              </a:r>
              <a:r>
                <a:rPr lang="en-US" dirty="0">
                  <a:solidFill>
                    <a:srgbClr val="7030A0"/>
                  </a:solidFill>
                </a:rPr>
                <a:t>	    </a:t>
              </a:r>
              <a:r>
                <a:rPr lang="en-US" b="1" dirty="0">
                  <a:solidFill>
                    <a:srgbClr val="7030A0"/>
                  </a:solidFill>
                </a:rPr>
                <a:t>400,000 years ago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7CC58748-E8DA-EA27-3AD6-2BA0A828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211" y="3771858"/>
            <a:ext cx="3019756" cy="30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15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7C03-0D4A-B34F-B6AB-CA26AC2E860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5: We considered the climate variability of the Pleistocene (10,000 years of warm)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0604CD-36A6-C612-971C-4950450DBBEC}"/>
              </a:ext>
            </a:extLst>
          </p:cNvPr>
          <p:cNvGrpSpPr>
            <a:grpSpLocks noChangeAspect="1"/>
          </p:cNvGrpSpPr>
          <p:nvPr/>
        </p:nvGrpSpPr>
        <p:grpSpPr>
          <a:xfrm>
            <a:off x="317078" y="1384786"/>
            <a:ext cx="5856471" cy="4336392"/>
            <a:chOff x="1004898" y="1598053"/>
            <a:chExt cx="7016358" cy="50156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A23A2D-0267-85C8-7061-21C9918F1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898" y="1884153"/>
              <a:ext cx="7016358" cy="47295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2143C-BA38-03CB-DA48-1D766530B3A2}"/>
                </a:ext>
              </a:extLst>
            </p:cNvPr>
            <p:cNvSpPr txBox="1"/>
            <p:nvPr/>
          </p:nvSpPr>
          <p:spPr>
            <a:xfrm>
              <a:off x="2016602" y="1598053"/>
              <a:ext cx="5911748" cy="427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solidFill>
                    <a:srgbClr val="7030A0"/>
                  </a:solidFill>
                </a:rPr>
                <a:t>Present</a:t>
              </a:r>
              <a:r>
                <a:rPr lang="en-US" dirty="0">
                  <a:solidFill>
                    <a:srgbClr val="7030A0"/>
                  </a:solidFill>
                </a:rPr>
                <a:t> 	                   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&lt;-------</a:t>
              </a:r>
              <a:r>
                <a:rPr lang="en-US" dirty="0">
                  <a:solidFill>
                    <a:srgbClr val="7030A0"/>
                  </a:solidFill>
                </a:rPr>
                <a:t>	    </a:t>
              </a:r>
              <a:r>
                <a:rPr lang="en-US" b="1" dirty="0">
                  <a:solidFill>
                    <a:srgbClr val="7030A0"/>
                  </a:solidFill>
                </a:rPr>
                <a:t>400,000 years ago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73E29AD-2A51-7AAC-E935-C9446AFA8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2882" r="11228" b="35991"/>
          <a:stretch/>
        </p:blipFill>
        <p:spPr bwMode="auto">
          <a:xfrm>
            <a:off x="7543211" y="668981"/>
            <a:ext cx="3019756" cy="256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FBD57F-FA90-7127-F15E-1E2F36501494}"/>
              </a:ext>
            </a:extLst>
          </p:cNvPr>
          <p:cNvGrpSpPr/>
          <p:nvPr/>
        </p:nvGrpSpPr>
        <p:grpSpPr>
          <a:xfrm>
            <a:off x="7543211" y="3771858"/>
            <a:ext cx="3019756" cy="3019756"/>
            <a:chOff x="7543211" y="3771858"/>
            <a:chExt cx="3019756" cy="3019756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7CC58748-E8DA-EA27-3AD6-2BA0A8287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211" y="3771858"/>
              <a:ext cx="3019756" cy="3019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195D21-7113-8D69-8BC9-8F257B4C45CF}"/>
                </a:ext>
              </a:extLst>
            </p:cNvPr>
            <p:cNvSpPr/>
            <p:nvPr/>
          </p:nvSpPr>
          <p:spPr>
            <a:xfrm>
              <a:off x="8014741" y="4726898"/>
              <a:ext cx="1214203" cy="1304145"/>
            </a:xfrm>
            <a:custGeom>
              <a:avLst/>
              <a:gdLst>
                <a:gd name="connsiteX0" fmla="*/ 1209207 w 1214203"/>
                <a:gd name="connsiteY0" fmla="*/ 1229194 h 1304145"/>
                <a:gd name="connsiteX1" fmla="*/ 1214203 w 1214203"/>
                <a:gd name="connsiteY1" fmla="*/ 1174230 h 1304145"/>
                <a:gd name="connsiteX2" fmla="*/ 1209207 w 1214203"/>
                <a:gd name="connsiteY2" fmla="*/ 1079292 h 1304145"/>
                <a:gd name="connsiteX3" fmla="*/ 1204210 w 1214203"/>
                <a:gd name="connsiteY3" fmla="*/ 1064302 h 1304145"/>
                <a:gd name="connsiteX4" fmla="*/ 1194216 w 1214203"/>
                <a:gd name="connsiteY4" fmla="*/ 1054309 h 1304145"/>
                <a:gd name="connsiteX5" fmla="*/ 1189220 w 1214203"/>
                <a:gd name="connsiteY5" fmla="*/ 1039318 h 1304145"/>
                <a:gd name="connsiteX6" fmla="*/ 1179226 w 1214203"/>
                <a:gd name="connsiteY6" fmla="*/ 1029325 h 1304145"/>
                <a:gd name="connsiteX7" fmla="*/ 1169233 w 1214203"/>
                <a:gd name="connsiteY7" fmla="*/ 1014335 h 1304145"/>
                <a:gd name="connsiteX8" fmla="*/ 1159239 w 1214203"/>
                <a:gd name="connsiteY8" fmla="*/ 1004341 h 1304145"/>
                <a:gd name="connsiteX9" fmla="*/ 1149246 w 1214203"/>
                <a:gd name="connsiteY9" fmla="*/ 989351 h 1304145"/>
                <a:gd name="connsiteX10" fmla="*/ 1124262 w 1214203"/>
                <a:gd name="connsiteY10" fmla="*/ 969364 h 1304145"/>
                <a:gd name="connsiteX11" fmla="*/ 1109272 w 1214203"/>
                <a:gd name="connsiteY11" fmla="*/ 964368 h 1304145"/>
                <a:gd name="connsiteX12" fmla="*/ 1079292 w 1214203"/>
                <a:gd name="connsiteY12" fmla="*/ 934387 h 1304145"/>
                <a:gd name="connsiteX13" fmla="*/ 1069298 w 1214203"/>
                <a:gd name="connsiteY13" fmla="*/ 924394 h 1304145"/>
                <a:gd name="connsiteX14" fmla="*/ 1039318 w 1214203"/>
                <a:gd name="connsiteY14" fmla="*/ 904407 h 1304145"/>
                <a:gd name="connsiteX15" fmla="*/ 1019331 w 1214203"/>
                <a:gd name="connsiteY15" fmla="*/ 879423 h 1304145"/>
                <a:gd name="connsiteX16" fmla="*/ 1004341 w 1214203"/>
                <a:gd name="connsiteY16" fmla="*/ 869430 h 1304145"/>
                <a:gd name="connsiteX17" fmla="*/ 979357 w 1214203"/>
                <a:gd name="connsiteY17" fmla="*/ 854440 h 1304145"/>
                <a:gd name="connsiteX18" fmla="*/ 959370 w 1214203"/>
                <a:gd name="connsiteY18" fmla="*/ 834453 h 1304145"/>
                <a:gd name="connsiteX19" fmla="*/ 949377 w 1214203"/>
                <a:gd name="connsiteY19" fmla="*/ 824459 h 1304145"/>
                <a:gd name="connsiteX20" fmla="*/ 939384 w 1214203"/>
                <a:gd name="connsiteY20" fmla="*/ 809469 h 1304145"/>
                <a:gd name="connsiteX21" fmla="*/ 919397 w 1214203"/>
                <a:gd name="connsiteY21" fmla="*/ 789482 h 1304145"/>
                <a:gd name="connsiteX22" fmla="*/ 909403 w 1214203"/>
                <a:gd name="connsiteY22" fmla="*/ 779489 h 1304145"/>
                <a:gd name="connsiteX23" fmla="*/ 879423 w 1214203"/>
                <a:gd name="connsiteY23" fmla="*/ 739515 h 1304145"/>
                <a:gd name="connsiteX24" fmla="*/ 844446 w 1214203"/>
                <a:gd name="connsiteY24" fmla="*/ 699541 h 1304145"/>
                <a:gd name="connsiteX25" fmla="*/ 824459 w 1214203"/>
                <a:gd name="connsiteY25" fmla="*/ 679554 h 1304145"/>
                <a:gd name="connsiteX26" fmla="*/ 809469 w 1214203"/>
                <a:gd name="connsiteY26" fmla="*/ 664564 h 1304145"/>
                <a:gd name="connsiteX27" fmla="*/ 794479 w 1214203"/>
                <a:gd name="connsiteY27" fmla="*/ 634584 h 1304145"/>
                <a:gd name="connsiteX28" fmla="*/ 789482 w 1214203"/>
                <a:gd name="connsiteY28" fmla="*/ 619594 h 1304145"/>
                <a:gd name="connsiteX29" fmla="*/ 779489 w 1214203"/>
                <a:gd name="connsiteY29" fmla="*/ 609600 h 1304145"/>
                <a:gd name="connsiteX30" fmla="*/ 769495 w 1214203"/>
                <a:gd name="connsiteY30" fmla="*/ 594610 h 1304145"/>
                <a:gd name="connsiteX31" fmla="*/ 759502 w 1214203"/>
                <a:gd name="connsiteY31" fmla="*/ 549640 h 1304145"/>
                <a:gd name="connsiteX32" fmla="*/ 754505 w 1214203"/>
                <a:gd name="connsiteY32" fmla="*/ 534650 h 1304145"/>
                <a:gd name="connsiteX33" fmla="*/ 749508 w 1214203"/>
                <a:gd name="connsiteY33" fmla="*/ 514663 h 1304145"/>
                <a:gd name="connsiteX34" fmla="*/ 739515 w 1214203"/>
                <a:gd name="connsiteY34" fmla="*/ 484682 h 1304145"/>
                <a:gd name="connsiteX35" fmla="*/ 734518 w 1214203"/>
                <a:gd name="connsiteY35" fmla="*/ 469692 h 1304145"/>
                <a:gd name="connsiteX36" fmla="*/ 719528 w 1214203"/>
                <a:gd name="connsiteY36" fmla="*/ 419725 h 1304145"/>
                <a:gd name="connsiteX37" fmla="*/ 699541 w 1214203"/>
                <a:gd name="connsiteY37" fmla="*/ 389745 h 1304145"/>
                <a:gd name="connsiteX38" fmla="*/ 684551 w 1214203"/>
                <a:gd name="connsiteY38" fmla="*/ 344774 h 1304145"/>
                <a:gd name="connsiteX39" fmla="*/ 679554 w 1214203"/>
                <a:gd name="connsiteY39" fmla="*/ 329784 h 1304145"/>
                <a:gd name="connsiteX40" fmla="*/ 674557 w 1214203"/>
                <a:gd name="connsiteY40" fmla="*/ 314794 h 1304145"/>
                <a:gd name="connsiteX41" fmla="*/ 669561 w 1214203"/>
                <a:gd name="connsiteY41" fmla="*/ 284813 h 1304145"/>
                <a:gd name="connsiteX42" fmla="*/ 659567 w 1214203"/>
                <a:gd name="connsiteY42" fmla="*/ 274820 h 1304145"/>
                <a:gd name="connsiteX43" fmla="*/ 649574 w 1214203"/>
                <a:gd name="connsiteY43" fmla="*/ 259830 h 1304145"/>
                <a:gd name="connsiteX44" fmla="*/ 639580 w 1214203"/>
                <a:gd name="connsiteY44" fmla="*/ 224853 h 1304145"/>
                <a:gd name="connsiteX45" fmla="*/ 634584 w 1214203"/>
                <a:gd name="connsiteY45" fmla="*/ 209863 h 1304145"/>
                <a:gd name="connsiteX46" fmla="*/ 624590 w 1214203"/>
                <a:gd name="connsiteY46" fmla="*/ 124918 h 1304145"/>
                <a:gd name="connsiteX47" fmla="*/ 619593 w 1214203"/>
                <a:gd name="connsiteY47" fmla="*/ 109928 h 1304145"/>
                <a:gd name="connsiteX48" fmla="*/ 599607 w 1214203"/>
                <a:gd name="connsiteY48" fmla="*/ 79948 h 1304145"/>
                <a:gd name="connsiteX49" fmla="*/ 579620 w 1214203"/>
                <a:gd name="connsiteY49" fmla="*/ 54964 h 1304145"/>
                <a:gd name="connsiteX50" fmla="*/ 569626 w 1214203"/>
                <a:gd name="connsiteY50" fmla="*/ 24984 h 1304145"/>
                <a:gd name="connsiteX51" fmla="*/ 564629 w 1214203"/>
                <a:gd name="connsiteY51" fmla="*/ 9994 h 1304145"/>
                <a:gd name="connsiteX52" fmla="*/ 549639 w 1214203"/>
                <a:gd name="connsiteY52" fmla="*/ 0 h 1304145"/>
                <a:gd name="connsiteX53" fmla="*/ 489679 w 1214203"/>
                <a:gd name="connsiteY53" fmla="*/ 4997 h 1304145"/>
                <a:gd name="connsiteX54" fmla="*/ 459698 w 1214203"/>
                <a:gd name="connsiteY54" fmla="*/ 14991 h 1304145"/>
                <a:gd name="connsiteX55" fmla="*/ 364761 w 1214203"/>
                <a:gd name="connsiteY55" fmla="*/ 9994 h 1304145"/>
                <a:gd name="connsiteX56" fmla="*/ 334780 w 1214203"/>
                <a:gd name="connsiteY56" fmla="*/ 0 h 1304145"/>
                <a:gd name="connsiteX57" fmla="*/ 304800 w 1214203"/>
                <a:gd name="connsiteY57" fmla="*/ 9994 h 1304145"/>
                <a:gd name="connsiteX58" fmla="*/ 289810 w 1214203"/>
                <a:gd name="connsiteY58" fmla="*/ 14991 h 1304145"/>
                <a:gd name="connsiteX59" fmla="*/ 239843 w 1214203"/>
                <a:gd name="connsiteY59" fmla="*/ 39974 h 1304145"/>
                <a:gd name="connsiteX60" fmla="*/ 209862 w 1214203"/>
                <a:gd name="connsiteY60" fmla="*/ 59961 h 1304145"/>
                <a:gd name="connsiteX61" fmla="*/ 184879 w 1214203"/>
                <a:gd name="connsiteY61" fmla="*/ 79948 h 1304145"/>
                <a:gd name="connsiteX62" fmla="*/ 169889 w 1214203"/>
                <a:gd name="connsiteY62" fmla="*/ 89941 h 1304145"/>
                <a:gd name="connsiteX63" fmla="*/ 144905 w 1214203"/>
                <a:gd name="connsiteY63" fmla="*/ 114925 h 1304145"/>
                <a:gd name="connsiteX64" fmla="*/ 134911 w 1214203"/>
                <a:gd name="connsiteY64" fmla="*/ 124918 h 1304145"/>
                <a:gd name="connsiteX65" fmla="*/ 104931 w 1214203"/>
                <a:gd name="connsiteY65" fmla="*/ 164892 h 1304145"/>
                <a:gd name="connsiteX66" fmla="*/ 94938 w 1214203"/>
                <a:gd name="connsiteY66" fmla="*/ 184879 h 1304145"/>
                <a:gd name="connsiteX67" fmla="*/ 89941 w 1214203"/>
                <a:gd name="connsiteY67" fmla="*/ 199869 h 1304145"/>
                <a:gd name="connsiteX68" fmla="*/ 79948 w 1214203"/>
                <a:gd name="connsiteY68" fmla="*/ 214859 h 1304145"/>
                <a:gd name="connsiteX69" fmla="*/ 59961 w 1214203"/>
                <a:gd name="connsiteY69" fmla="*/ 254833 h 1304145"/>
                <a:gd name="connsiteX70" fmla="*/ 49967 w 1214203"/>
                <a:gd name="connsiteY70" fmla="*/ 274820 h 1304145"/>
                <a:gd name="connsiteX71" fmla="*/ 39974 w 1214203"/>
                <a:gd name="connsiteY71" fmla="*/ 294807 h 1304145"/>
                <a:gd name="connsiteX72" fmla="*/ 34977 w 1214203"/>
                <a:gd name="connsiteY72" fmla="*/ 314794 h 1304145"/>
                <a:gd name="connsiteX73" fmla="*/ 29980 w 1214203"/>
                <a:gd name="connsiteY73" fmla="*/ 329784 h 1304145"/>
                <a:gd name="connsiteX74" fmla="*/ 24984 w 1214203"/>
                <a:gd name="connsiteY74" fmla="*/ 354768 h 1304145"/>
                <a:gd name="connsiteX75" fmla="*/ 14990 w 1214203"/>
                <a:gd name="connsiteY75" fmla="*/ 389745 h 1304145"/>
                <a:gd name="connsiteX76" fmla="*/ 4997 w 1214203"/>
                <a:gd name="connsiteY76" fmla="*/ 429718 h 1304145"/>
                <a:gd name="connsiteX77" fmla="*/ 0 w 1214203"/>
                <a:gd name="connsiteY77" fmla="*/ 484682 h 1304145"/>
                <a:gd name="connsiteX78" fmla="*/ 4997 w 1214203"/>
                <a:gd name="connsiteY78" fmla="*/ 629587 h 1304145"/>
                <a:gd name="connsiteX79" fmla="*/ 9993 w 1214203"/>
                <a:gd name="connsiteY79" fmla="*/ 644577 h 1304145"/>
                <a:gd name="connsiteX80" fmla="*/ 14990 w 1214203"/>
                <a:gd name="connsiteY80" fmla="*/ 664564 h 1304145"/>
                <a:gd name="connsiteX81" fmla="*/ 19987 w 1214203"/>
                <a:gd name="connsiteY81" fmla="*/ 679554 h 1304145"/>
                <a:gd name="connsiteX82" fmla="*/ 34977 w 1214203"/>
                <a:gd name="connsiteY82" fmla="*/ 729522 h 1304145"/>
                <a:gd name="connsiteX83" fmla="*/ 49967 w 1214203"/>
                <a:gd name="connsiteY83" fmla="*/ 744512 h 1304145"/>
                <a:gd name="connsiteX84" fmla="*/ 59961 w 1214203"/>
                <a:gd name="connsiteY84" fmla="*/ 779489 h 1304145"/>
                <a:gd name="connsiteX85" fmla="*/ 69954 w 1214203"/>
                <a:gd name="connsiteY85" fmla="*/ 809469 h 1304145"/>
                <a:gd name="connsiteX86" fmla="*/ 79948 w 1214203"/>
                <a:gd name="connsiteY86" fmla="*/ 849443 h 1304145"/>
                <a:gd name="connsiteX87" fmla="*/ 89941 w 1214203"/>
                <a:gd name="connsiteY87" fmla="*/ 869430 h 1304145"/>
                <a:gd name="connsiteX88" fmla="*/ 94938 w 1214203"/>
                <a:gd name="connsiteY88" fmla="*/ 889417 h 1304145"/>
                <a:gd name="connsiteX89" fmla="*/ 114925 w 1214203"/>
                <a:gd name="connsiteY89" fmla="*/ 924394 h 1304145"/>
                <a:gd name="connsiteX90" fmla="*/ 119921 w 1214203"/>
                <a:gd name="connsiteY90" fmla="*/ 939384 h 1304145"/>
                <a:gd name="connsiteX91" fmla="*/ 129915 w 1214203"/>
                <a:gd name="connsiteY91" fmla="*/ 949377 h 1304145"/>
                <a:gd name="connsiteX92" fmla="*/ 139908 w 1214203"/>
                <a:gd name="connsiteY92" fmla="*/ 964368 h 1304145"/>
                <a:gd name="connsiteX93" fmla="*/ 149902 w 1214203"/>
                <a:gd name="connsiteY93" fmla="*/ 974361 h 1304145"/>
                <a:gd name="connsiteX94" fmla="*/ 164892 w 1214203"/>
                <a:gd name="connsiteY94" fmla="*/ 994348 h 1304145"/>
                <a:gd name="connsiteX95" fmla="*/ 174885 w 1214203"/>
                <a:gd name="connsiteY95" fmla="*/ 1009338 h 1304145"/>
                <a:gd name="connsiteX96" fmla="*/ 199869 w 1214203"/>
                <a:gd name="connsiteY96" fmla="*/ 1034322 h 1304145"/>
                <a:gd name="connsiteX97" fmla="*/ 234846 w 1214203"/>
                <a:gd name="connsiteY97" fmla="*/ 1074295 h 1304145"/>
                <a:gd name="connsiteX98" fmla="*/ 254833 w 1214203"/>
                <a:gd name="connsiteY98" fmla="*/ 1099279 h 1304145"/>
                <a:gd name="connsiteX99" fmla="*/ 264826 w 1214203"/>
                <a:gd name="connsiteY99" fmla="*/ 1114269 h 1304145"/>
                <a:gd name="connsiteX100" fmla="*/ 274820 w 1214203"/>
                <a:gd name="connsiteY100" fmla="*/ 1124263 h 1304145"/>
                <a:gd name="connsiteX101" fmla="*/ 294807 w 1214203"/>
                <a:gd name="connsiteY101" fmla="*/ 1149246 h 1304145"/>
                <a:gd name="connsiteX102" fmla="*/ 314793 w 1214203"/>
                <a:gd name="connsiteY102" fmla="*/ 1154243 h 1304145"/>
                <a:gd name="connsiteX103" fmla="*/ 359764 w 1214203"/>
                <a:gd name="connsiteY103" fmla="*/ 1189220 h 1304145"/>
                <a:gd name="connsiteX104" fmla="*/ 369757 w 1214203"/>
                <a:gd name="connsiteY104" fmla="*/ 1204210 h 1304145"/>
                <a:gd name="connsiteX105" fmla="*/ 379751 w 1214203"/>
                <a:gd name="connsiteY105" fmla="*/ 1214204 h 1304145"/>
                <a:gd name="connsiteX106" fmla="*/ 399738 w 1214203"/>
                <a:gd name="connsiteY106" fmla="*/ 1239187 h 1304145"/>
                <a:gd name="connsiteX107" fmla="*/ 429718 w 1214203"/>
                <a:gd name="connsiteY107" fmla="*/ 1254177 h 1304145"/>
                <a:gd name="connsiteX108" fmla="*/ 444708 w 1214203"/>
                <a:gd name="connsiteY108" fmla="*/ 1264171 h 1304145"/>
                <a:gd name="connsiteX109" fmla="*/ 494675 w 1214203"/>
                <a:gd name="connsiteY109" fmla="*/ 1274164 h 1304145"/>
                <a:gd name="connsiteX110" fmla="*/ 579620 w 1214203"/>
                <a:gd name="connsiteY110" fmla="*/ 1279161 h 1304145"/>
                <a:gd name="connsiteX111" fmla="*/ 879423 w 1214203"/>
                <a:gd name="connsiteY111" fmla="*/ 1279161 h 1304145"/>
                <a:gd name="connsiteX112" fmla="*/ 899410 w 1214203"/>
                <a:gd name="connsiteY112" fmla="*/ 1284158 h 1304145"/>
                <a:gd name="connsiteX113" fmla="*/ 969364 w 1214203"/>
                <a:gd name="connsiteY113" fmla="*/ 1294151 h 1304145"/>
                <a:gd name="connsiteX114" fmla="*/ 1034321 w 1214203"/>
                <a:gd name="connsiteY114" fmla="*/ 1304145 h 1304145"/>
                <a:gd name="connsiteX115" fmla="*/ 1159239 w 1214203"/>
                <a:gd name="connsiteY115" fmla="*/ 1299148 h 1304145"/>
                <a:gd name="connsiteX116" fmla="*/ 1174229 w 1214203"/>
                <a:gd name="connsiteY116" fmla="*/ 1289154 h 1304145"/>
                <a:gd name="connsiteX117" fmla="*/ 1179226 w 1214203"/>
                <a:gd name="connsiteY117" fmla="*/ 1274164 h 1304145"/>
                <a:gd name="connsiteX118" fmla="*/ 1184223 w 1214203"/>
                <a:gd name="connsiteY118" fmla="*/ 1229194 h 1304145"/>
                <a:gd name="connsiteX119" fmla="*/ 1209207 w 1214203"/>
                <a:gd name="connsiteY119" fmla="*/ 1229194 h 130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214203" h="1304145">
                  <a:moveTo>
                    <a:pt x="1209207" y="1229194"/>
                  </a:moveTo>
                  <a:cubicBezTo>
                    <a:pt x="1214204" y="1220033"/>
                    <a:pt x="1214203" y="1192627"/>
                    <a:pt x="1214203" y="1174230"/>
                  </a:cubicBezTo>
                  <a:cubicBezTo>
                    <a:pt x="1214203" y="1142540"/>
                    <a:pt x="1212076" y="1110852"/>
                    <a:pt x="1209207" y="1079292"/>
                  </a:cubicBezTo>
                  <a:cubicBezTo>
                    <a:pt x="1208730" y="1074047"/>
                    <a:pt x="1206920" y="1068818"/>
                    <a:pt x="1204210" y="1064302"/>
                  </a:cubicBezTo>
                  <a:cubicBezTo>
                    <a:pt x="1201786" y="1060262"/>
                    <a:pt x="1197547" y="1057640"/>
                    <a:pt x="1194216" y="1054309"/>
                  </a:cubicBezTo>
                  <a:cubicBezTo>
                    <a:pt x="1192551" y="1049312"/>
                    <a:pt x="1191930" y="1043835"/>
                    <a:pt x="1189220" y="1039318"/>
                  </a:cubicBezTo>
                  <a:cubicBezTo>
                    <a:pt x="1186796" y="1035278"/>
                    <a:pt x="1182169" y="1033004"/>
                    <a:pt x="1179226" y="1029325"/>
                  </a:cubicBezTo>
                  <a:cubicBezTo>
                    <a:pt x="1175475" y="1024636"/>
                    <a:pt x="1172984" y="1019024"/>
                    <a:pt x="1169233" y="1014335"/>
                  </a:cubicBezTo>
                  <a:cubicBezTo>
                    <a:pt x="1166290" y="1010656"/>
                    <a:pt x="1162182" y="1008020"/>
                    <a:pt x="1159239" y="1004341"/>
                  </a:cubicBezTo>
                  <a:cubicBezTo>
                    <a:pt x="1155488" y="999652"/>
                    <a:pt x="1152997" y="994040"/>
                    <a:pt x="1149246" y="989351"/>
                  </a:cubicBezTo>
                  <a:cubicBezTo>
                    <a:pt x="1143051" y="981608"/>
                    <a:pt x="1132915" y="973691"/>
                    <a:pt x="1124262" y="969364"/>
                  </a:cubicBezTo>
                  <a:cubicBezTo>
                    <a:pt x="1119551" y="967009"/>
                    <a:pt x="1114269" y="966033"/>
                    <a:pt x="1109272" y="964368"/>
                  </a:cubicBezTo>
                  <a:lnTo>
                    <a:pt x="1079292" y="934387"/>
                  </a:lnTo>
                  <a:cubicBezTo>
                    <a:pt x="1075961" y="931056"/>
                    <a:pt x="1073218" y="927007"/>
                    <a:pt x="1069298" y="924394"/>
                  </a:cubicBezTo>
                  <a:lnTo>
                    <a:pt x="1039318" y="904407"/>
                  </a:lnTo>
                  <a:cubicBezTo>
                    <a:pt x="1031898" y="893276"/>
                    <a:pt x="1029503" y="887560"/>
                    <a:pt x="1019331" y="879423"/>
                  </a:cubicBezTo>
                  <a:cubicBezTo>
                    <a:pt x="1014642" y="875672"/>
                    <a:pt x="1009030" y="873181"/>
                    <a:pt x="1004341" y="869430"/>
                  </a:cubicBezTo>
                  <a:cubicBezTo>
                    <a:pt x="984744" y="853752"/>
                    <a:pt x="1005391" y="863116"/>
                    <a:pt x="979357" y="854440"/>
                  </a:cubicBezTo>
                  <a:lnTo>
                    <a:pt x="959370" y="834453"/>
                  </a:lnTo>
                  <a:cubicBezTo>
                    <a:pt x="956039" y="831122"/>
                    <a:pt x="951990" y="828379"/>
                    <a:pt x="949377" y="824459"/>
                  </a:cubicBezTo>
                  <a:cubicBezTo>
                    <a:pt x="946046" y="819462"/>
                    <a:pt x="943292" y="814028"/>
                    <a:pt x="939384" y="809469"/>
                  </a:cubicBezTo>
                  <a:cubicBezTo>
                    <a:pt x="933252" y="802315"/>
                    <a:pt x="926059" y="796144"/>
                    <a:pt x="919397" y="789482"/>
                  </a:cubicBezTo>
                  <a:lnTo>
                    <a:pt x="909403" y="779489"/>
                  </a:lnTo>
                  <a:cubicBezTo>
                    <a:pt x="896406" y="740493"/>
                    <a:pt x="917696" y="796920"/>
                    <a:pt x="879423" y="739515"/>
                  </a:cubicBezTo>
                  <a:cubicBezTo>
                    <a:pt x="862897" y="714728"/>
                    <a:pt x="873673" y="728768"/>
                    <a:pt x="844446" y="699541"/>
                  </a:cubicBezTo>
                  <a:lnTo>
                    <a:pt x="824459" y="679554"/>
                  </a:lnTo>
                  <a:lnTo>
                    <a:pt x="809469" y="664564"/>
                  </a:lnTo>
                  <a:cubicBezTo>
                    <a:pt x="796909" y="626886"/>
                    <a:pt x="813851" y="673329"/>
                    <a:pt x="794479" y="634584"/>
                  </a:cubicBezTo>
                  <a:cubicBezTo>
                    <a:pt x="792124" y="629873"/>
                    <a:pt x="792192" y="624110"/>
                    <a:pt x="789482" y="619594"/>
                  </a:cubicBezTo>
                  <a:cubicBezTo>
                    <a:pt x="787058" y="615554"/>
                    <a:pt x="782432" y="613279"/>
                    <a:pt x="779489" y="609600"/>
                  </a:cubicBezTo>
                  <a:cubicBezTo>
                    <a:pt x="775737" y="604911"/>
                    <a:pt x="772826" y="599607"/>
                    <a:pt x="769495" y="594610"/>
                  </a:cubicBezTo>
                  <a:cubicBezTo>
                    <a:pt x="766063" y="577453"/>
                    <a:pt x="764203" y="566093"/>
                    <a:pt x="759502" y="549640"/>
                  </a:cubicBezTo>
                  <a:cubicBezTo>
                    <a:pt x="758055" y="544576"/>
                    <a:pt x="755952" y="539714"/>
                    <a:pt x="754505" y="534650"/>
                  </a:cubicBezTo>
                  <a:cubicBezTo>
                    <a:pt x="752618" y="528047"/>
                    <a:pt x="751481" y="521241"/>
                    <a:pt x="749508" y="514663"/>
                  </a:cubicBezTo>
                  <a:cubicBezTo>
                    <a:pt x="746481" y="504573"/>
                    <a:pt x="742846" y="494676"/>
                    <a:pt x="739515" y="484682"/>
                  </a:cubicBezTo>
                  <a:cubicBezTo>
                    <a:pt x="737849" y="479685"/>
                    <a:pt x="735795" y="474802"/>
                    <a:pt x="734518" y="469692"/>
                  </a:cubicBezTo>
                  <a:cubicBezTo>
                    <a:pt x="731725" y="458521"/>
                    <a:pt x="724393" y="427022"/>
                    <a:pt x="719528" y="419725"/>
                  </a:cubicBezTo>
                  <a:cubicBezTo>
                    <a:pt x="712866" y="409732"/>
                    <a:pt x="703339" y="401139"/>
                    <a:pt x="699541" y="389745"/>
                  </a:cubicBezTo>
                  <a:lnTo>
                    <a:pt x="684551" y="344774"/>
                  </a:lnTo>
                  <a:lnTo>
                    <a:pt x="679554" y="329784"/>
                  </a:lnTo>
                  <a:lnTo>
                    <a:pt x="674557" y="314794"/>
                  </a:lnTo>
                  <a:cubicBezTo>
                    <a:pt x="672892" y="304800"/>
                    <a:pt x="673118" y="294299"/>
                    <a:pt x="669561" y="284813"/>
                  </a:cubicBezTo>
                  <a:cubicBezTo>
                    <a:pt x="667907" y="280402"/>
                    <a:pt x="662510" y="278499"/>
                    <a:pt x="659567" y="274820"/>
                  </a:cubicBezTo>
                  <a:cubicBezTo>
                    <a:pt x="655816" y="270131"/>
                    <a:pt x="652260" y="265201"/>
                    <a:pt x="649574" y="259830"/>
                  </a:cubicBezTo>
                  <a:cubicBezTo>
                    <a:pt x="645580" y="251842"/>
                    <a:pt x="641715" y="232325"/>
                    <a:pt x="639580" y="224853"/>
                  </a:cubicBezTo>
                  <a:cubicBezTo>
                    <a:pt x="638133" y="219789"/>
                    <a:pt x="636249" y="214860"/>
                    <a:pt x="634584" y="209863"/>
                  </a:cubicBezTo>
                  <a:cubicBezTo>
                    <a:pt x="632031" y="181783"/>
                    <a:pt x="630760" y="152683"/>
                    <a:pt x="624590" y="124918"/>
                  </a:cubicBezTo>
                  <a:cubicBezTo>
                    <a:pt x="623447" y="119776"/>
                    <a:pt x="622151" y="114532"/>
                    <a:pt x="619593" y="109928"/>
                  </a:cubicBezTo>
                  <a:cubicBezTo>
                    <a:pt x="613760" y="99429"/>
                    <a:pt x="606269" y="89941"/>
                    <a:pt x="599607" y="79948"/>
                  </a:cubicBezTo>
                  <a:cubicBezTo>
                    <a:pt x="587002" y="61041"/>
                    <a:pt x="593857" y="69203"/>
                    <a:pt x="579620" y="54964"/>
                  </a:cubicBezTo>
                  <a:lnTo>
                    <a:pt x="569626" y="24984"/>
                  </a:lnTo>
                  <a:cubicBezTo>
                    <a:pt x="567960" y="19987"/>
                    <a:pt x="569011" y="12916"/>
                    <a:pt x="564629" y="9994"/>
                  </a:cubicBezTo>
                  <a:lnTo>
                    <a:pt x="549639" y="0"/>
                  </a:lnTo>
                  <a:cubicBezTo>
                    <a:pt x="529652" y="1666"/>
                    <a:pt x="509462" y="1700"/>
                    <a:pt x="489679" y="4997"/>
                  </a:cubicBezTo>
                  <a:cubicBezTo>
                    <a:pt x="479288" y="6729"/>
                    <a:pt x="459698" y="14991"/>
                    <a:pt x="459698" y="14991"/>
                  </a:cubicBezTo>
                  <a:cubicBezTo>
                    <a:pt x="428052" y="13325"/>
                    <a:pt x="396225" y="13770"/>
                    <a:pt x="364761" y="9994"/>
                  </a:cubicBezTo>
                  <a:cubicBezTo>
                    <a:pt x="354302" y="8739"/>
                    <a:pt x="334780" y="0"/>
                    <a:pt x="334780" y="0"/>
                  </a:cubicBezTo>
                  <a:lnTo>
                    <a:pt x="304800" y="9994"/>
                  </a:lnTo>
                  <a:cubicBezTo>
                    <a:pt x="299803" y="11660"/>
                    <a:pt x="294192" y="12070"/>
                    <a:pt x="289810" y="14991"/>
                  </a:cubicBezTo>
                  <a:cubicBezTo>
                    <a:pt x="254115" y="38786"/>
                    <a:pt x="271481" y="32064"/>
                    <a:pt x="239843" y="39974"/>
                  </a:cubicBezTo>
                  <a:cubicBezTo>
                    <a:pt x="222031" y="57786"/>
                    <a:pt x="238096" y="43828"/>
                    <a:pt x="209862" y="59961"/>
                  </a:cubicBezTo>
                  <a:cubicBezTo>
                    <a:pt x="182945" y="75341"/>
                    <a:pt x="205400" y="63531"/>
                    <a:pt x="184879" y="79948"/>
                  </a:cubicBezTo>
                  <a:cubicBezTo>
                    <a:pt x="180190" y="83699"/>
                    <a:pt x="174408" y="85987"/>
                    <a:pt x="169889" y="89941"/>
                  </a:cubicBezTo>
                  <a:cubicBezTo>
                    <a:pt x="161025" y="97697"/>
                    <a:pt x="153233" y="106597"/>
                    <a:pt x="144905" y="114925"/>
                  </a:cubicBezTo>
                  <a:cubicBezTo>
                    <a:pt x="141574" y="118256"/>
                    <a:pt x="137524" y="120998"/>
                    <a:pt x="134911" y="124918"/>
                  </a:cubicBezTo>
                  <a:cubicBezTo>
                    <a:pt x="112312" y="158819"/>
                    <a:pt x="123418" y="146407"/>
                    <a:pt x="104931" y="164892"/>
                  </a:cubicBezTo>
                  <a:cubicBezTo>
                    <a:pt x="101600" y="171554"/>
                    <a:pt x="97872" y="178033"/>
                    <a:pt x="94938" y="184879"/>
                  </a:cubicBezTo>
                  <a:cubicBezTo>
                    <a:pt x="92863" y="189720"/>
                    <a:pt x="92296" y="195158"/>
                    <a:pt x="89941" y="199869"/>
                  </a:cubicBezTo>
                  <a:cubicBezTo>
                    <a:pt x="87255" y="205240"/>
                    <a:pt x="82824" y="209587"/>
                    <a:pt x="79948" y="214859"/>
                  </a:cubicBezTo>
                  <a:cubicBezTo>
                    <a:pt x="72814" y="227937"/>
                    <a:pt x="66623" y="241508"/>
                    <a:pt x="59961" y="254833"/>
                  </a:cubicBezTo>
                  <a:lnTo>
                    <a:pt x="49967" y="274820"/>
                  </a:lnTo>
                  <a:cubicBezTo>
                    <a:pt x="46636" y="281482"/>
                    <a:pt x="41781" y="287581"/>
                    <a:pt x="39974" y="294807"/>
                  </a:cubicBezTo>
                  <a:cubicBezTo>
                    <a:pt x="38308" y="301469"/>
                    <a:pt x="36864" y="308191"/>
                    <a:pt x="34977" y="314794"/>
                  </a:cubicBezTo>
                  <a:cubicBezTo>
                    <a:pt x="33530" y="319858"/>
                    <a:pt x="31257" y="324674"/>
                    <a:pt x="29980" y="329784"/>
                  </a:cubicBezTo>
                  <a:cubicBezTo>
                    <a:pt x="27920" y="338023"/>
                    <a:pt x="26826" y="346477"/>
                    <a:pt x="24984" y="354768"/>
                  </a:cubicBezTo>
                  <a:cubicBezTo>
                    <a:pt x="15002" y="399690"/>
                    <a:pt x="25003" y="353032"/>
                    <a:pt x="14990" y="389745"/>
                  </a:cubicBezTo>
                  <a:cubicBezTo>
                    <a:pt x="11376" y="402995"/>
                    <a:pt x="4997" y="429718"/>
                    <a:pt x="4997" y="429718"/>
                  </a:cubicBezTo>
                  <a:cubicBezTo>
                    <a:pt x="3331" y="448039"/>
                    <a:pt x="0" y="466285"/>
                    <a:pt x="0" y="484682"/>
                  </a:cubicBezTo>
                  <a:cubicBezTo>
                    <a:pt x="0" y="533012"/>
                    <a:pt x="1982" y="581351"/>
                    <a:pt x="4997" y="629587"/>
                  </a:cubicBezTo>
                  <a:cubicBezTo>
                    <a:pt x="5326" y="634844"/>
                    <a:pt x="8546" y="639513"/>
                    <a:pt x="9993" y="644577"/>
                  </a:cubicBezTo>
                  <a:cubicBezTo>
                    <a:pt x="11880" y="651180"/>
                    <a:pt x="13103" y="657961"/>
                    <a:pt x="14990" y="664564"/>
                  </a:cubicBezTo>
                  <a:cubicBezTo>
                    <a:pt x="16437" y="669628"/>
                    <a:pt x="18540" y="674490"/>
                    <a:pt x="19987" y="679554"/>
                  </a:cubicBezTo>
                  <a:cubicBezTo>
                    <a:pt x="22704" y="689064"/>
                    <a:pt x="30229" y="724774"/>
                    <a:pt x="34977" y="729522"/>
                  </a:cubicBezTo>
                  <a:lnTo>
                    <a:pt x="49967" y="744512"/>
                  </a:lnTo>
                  <a:cubicBezTo>
                    <a:pt x="66751" y="794860"/>
                    <a:pt x="41150" y="716785"/>
                    <a:pt x="59961" y="779489"/>
                  </a:cubicBezTo>
                  <a:cubicBezTo>
                    <a:pt x="62988" y="789579"/>
                    <a:pt x="67399" y="799250"/>
                    <a:pt x="69954" y="809469"/>
                  </a:cubicBezTo>
                  <a:cubicBezTo>
                    <a:pt x="73285" y="822794"/>
                    <a:pt x="73806" y="837158"/>
                    <a:pt x="79948" y="849443"/>
                  </a:cubicBezTo>
                  <a:cubicBezTo>
                    <a:pt x="83279" y="856105"/>
                    <a:pt x="87326" y="862456"/>
                    <a:pt x="89941" y="869430"/>
                  </a:cubicBezTo>
                  <a:cubicBezTo>
                    <a:pt x="92352" y="875860"/>
                    <a:pt x="92527" y="882987"/>
                    <a:pt x="94938" y="889417"/>
                  </a:cubicBezTo>
                  <a:cubicBezTo>
                    <a:pt x="100373" y="903911"/>
                    <a:pt x="106639" y="911966"/>
                    <a:pt x="114925" y="924394"/>
                  </a:cubicBezTo>
                  <a:cubicBezTo>
                    <a:pt x="116590" y="929391"/>
                    <a:pt x="117211" y="934868"/>
                    <a:pt x="119921" y="939384"/>
                  </a:cubicBezTo>
                  <a:cubicBezTo>
                    <a:pt x="122345" y="943424"/>
                    <a:pt x="126972" y="945698"/>
                    <a:pt x="129915" y="949377"/>
                  </a:cubicBezTo>
                  <a:cubicBezTo>
                    <a:pt x="133667" y="954066"/>
                    <a:pt x="136156" y="959679"/>
                    <a:pt x="139908" y="964368"/>
                  </a:cubicBezTo>
                  <a:cubicBezTo>
                    <a:pt x="142851" y="968047"/>
                    <a:pt x="146886" y="970742"/>
                    <a:pt x="149902" y="974361"/>
                  </a:cubicBezTo>
                  <a:cubicBezTo>
                    <a:pt x="155233" y="980759"/>
                    <a:pt x="160052" y="987571"/>
                    <a:pt x="164892" y="994348"/>
                  </a:cubicBezTo>
                  <a:cubicBezTo>
                    <a:pt x="168382" y="999235"/>
                    <a:pt x="170931" y="1004819"/>
                    <a:pt x="174885" y="1009338"/>
                  </a:cubicBezTo>
                  <a:cubicBezTo>
                    <a:pt x="182641" y="1018202"/>
                    <a:pt x="193336" y="1024523"/>
                    <a:pt x="199869" y="1034322"/>
                  </a:cubicBezTo>
                  <a:cubicBezTo>
                    <a:pt x="223187" y="1069299"/>
                    <a:pt x="209863" y="1057640"/>
                    <a:pt x="234846" y="1074295"/>
                  </a:cubicBezTo>
                  <a:cubicBezTo>
                    <a:pt x="265597" y="1120426"/>
                    <a:pt x="226359" y="1063687"/>
                    <a:pt x="254833" y="1099279"/>
                  </a:cubicBezTo>
                  <a:cubicBezTo>
                    <a:pt x="258584" y="1103968"/>
                    <a:pt x="261075" y="1109580"/>
                    <a:pt x="264826" y="1114269"/>
                  </a:cubicBezTo>
                  <a:cubicBezTo>
                    <a:pt x="267769" y="1117948"/>
                    <a:pt x="271877" y="1120584"/>
                    <a:pt x="274820" y="1124263"/>
                  </a:cubicBezTo>
                  <a:cubicBezTo>
                    <a:pt x="279530" y="1130150"/>
                    <a:pt x="286761" y="1145223"/>
                    <a:pt x="294807" y="1149246"/>
                  </a:cubicBezTo>
                  <a:cubicBezTo>
                    <a:pt x="300949" y="1152317"/>
                    <a:pt x="308131" y="1152577"/>
                    <a:pt x="314793" y="1154243"/>
                  </a:cubicBezTo>
                  <a:cubicBezTo>
                    <a:pt x="335685" y="1168171"/>
                    <a:pt x="345087" y="1171608"/>
                    <a:pt x="359764" y="1189220"/>
                  </a:cubicBezTo>
                  <a:cubicBezTo>
                    <a:pt x="363608" y="1193833"/>
                    <a:pt x="366006" y="1199521"/>
                    <a:pt x="369757" y="1204210"/>
                  </a:cubicBezTo>
                  <a:cubicBezTo>
                    <a:pt x="372700" y="1207889"/>
                    <a:pt x="376808" y="1210525"/>
                    <a:pt x="379751" y="1214204"/>
                  </a:cubicBezTo>
                  <a:cubicBezTo>
                    <a:pt x="391297" y="1228637"/>
                    <a:pt x="386329" y="1228460"/>
                    <a:pt x="399738" y="1239187"/>
                  </a:cubicBezTo>
                  <a:cubicBezTo>
                    <a:pt x="413578" y="1250259"/>
                    <a:pt x="413883" y="1248899"/>
                    <a:pt x="429718" y="1254177"/>
                  </a:cubicBezTo>
                  <a:cubicBezTo>
                    <a:pt x="434715" y="1257508"/>
                    <a:pt x="439337" y="1261485"/>
                    <a:pt x="444708" y="1264171"/>
                  </a:cubicBezTo>
                  <a:cubicBezTo>
                    <a:pt x="457839" y="1270737"/>
                    <a:pt x="483624" y="1273243"/>
                    <a:pt x="494675" y="1274164"/>
                  </a:cubicBezTo>
                  <a:cubicBezTo>
                    <a:pt x="522941" y="1276519"/>
                    <a:pt x="551305" y="1277495"/>
                    <a:pt x="579620" y="1279161"/>
                  </a:cubicBezTo>
                  <a:cubicBezTo>
                    <a:pt x="723729" y="1274512"/>
                    <a:pt x="738175" y="1270600"/>
                    <a:pt x="879423" y="1279161"/>
                  </a:cubicBezTo>
                  <a:cubicBezTo>
                    <a:pt x="886278" y="1279576"/>
                    <a:pt x="892636" y="1283029"/>
                    <a:pt x="899410" y="1284158"/>
                  </a:cubicBezTo>
                  <a:cubicBezTo>
                    <a:pt x="922644" y="1288030"/>
                    <a:pt x="946046" y="1290820"/>
                    <a:pt x="969364" y="1294151"/>
                  </a:cubicBezTo>
                  <a:cubicBezTo>
                    <a:pt x="1014352" y="1300578"/>
                    <a:pt x="992739" y="1297214"/>
                    <a:pt x="1034321" y="1304145"/>
                  </a:cubicBezTo>
                  <a:cubicBezTo>
                    <a:pt x="1075960" y="1302479"/>
                    <a:pt x="1117804" y="1303588"/>
                    <a:pt x="1159239" y="1299148"/>
                  </a:cubicBezTo>
                  <a:cubicBezTo>
                    <a:pt x="1165210" y="1298508"/>
                    <a:pt x="1170477" y="1293843"/>
                    <a:pt x="1174229" y="1289154"/>
                  </a:cubicBezTo>
                  <a:cubicBezTo>
                    <a:pt x="1177519" y="1285041"/>
                    <a:pt x="1177560" y="1279161"/>
                    <a:pt x="1179226" y="1274164"/>
                  </a:cubicBezTo>
                  <a:cubicBezTo>
                    <a:pt x="1180892" y="1259174"/>
                    <a:pt x="1181743" y="1244071"/>
                    <a:pt x="1184223" y="1229194"/>
                  </a:cubicBezTo>
                  <a:cubicBezTo>
                    <a:pt x="1185089" y="1223999"/>
                    <a:pt x="1204210" y="1238355"/>
                    <a:pt x="1209207" y="122919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3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C25E22-4165-24C0-8FA2-000CEEAB70F4}"/>
              </a:ext>
            </a:extLst>
          </p:cNvPr>
          <p:cNvSpPr txBox="1"/>
          <p:nvPr/>
        </p:nvSpPr>
        <p:spPr>
          <a:xfrm>
            <a:off x="3558659" y="5786905"/>
            <a:ext cx="45349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WAIS slipped into the ocean during the Eemian (but hasn’t done so in our current warm period)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6633-FAD8-968B-D3A4-65AE9545BDA0}"/>
              </a:ext>
            </a:extLst>
          </p:cNvPr>
          <p:cNvSpPr txBox="1"/>
          <p:nvPr/>
        </p:nvSpPr>
        <p:spPr>
          <a:xfrm>
            <a:off x="9228944" y="2782669"/>
            <a:ext cx="282477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American (and Asian) ice sheets recede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50A44-1669-4832-CADD-E9AA9B77D3F8}"/>
              </a:ext>
            </a:extLst>
          </p:cNvPr>
          <p:cNvSpPr txBox="1"/>
          <p:nvPr/>
        </p:nvSpPr>
        <p:spPr>
          <a:xfrm>
            <a:off x="1982427" y="5721178"/>
            <a:ext cx="905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Eemian</a:t>
            </a:r>
          </a:p>
        </p:txBody>
      </p:sp>
    </p:spTree>
    <p:extLst>
      <p:ext uri="{BB962C8B-B14F-4D97-AF65-F5344CB8AC3E}">
        <p14:creationId xmlns:p14="http://schemas.microsoft.com/office/powerpoint/2010/main" val="3899338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67C03-0D4A-B34F-B6AB-CA26AC2E860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5: We talked about the “Pleistocene experiment”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CE403E46-5304-24AE-C04E-9FDB1EB146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29075" y="0"/>
            <a:ext cx="4132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08CE61-D553-C2F2-11C6-34A82BDF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22" y="610774"/>
            <a:ext cx="11428657" cy="3997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81395C-75D0-72F6-1D4C-031F6B9E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27" y="4292244"/>
            <a:ext cx="3356208" cy="23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0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5: Wrote code that creates an “emission scenario” (</a:t>
            </a:r>
            <a:r>
              <a:rPr lang="en-US" sz="2400" b="1" dirty="0" err="1"/>
              <a:t>ScheduledFlows</a:t>
            </a:r>
            <a:r>
              <a:rPr lang="en-US" sz="2400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46E63-5AC6-B9CE-BE81-EE5D7FE4D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4702"/>
            <a:ext cx="6118932" cy="44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47BA54-B6A2-89B5-1931-F952C24D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31" y="2374436"/>
            <a:ext cx="5976141" cy="1330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18C1C-8197-0B49-3AA4-2DD9B76C5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82" t="90756" r="38501"/>
          <a:stretch/>
        </p:blipFill>
        <p:spPr>
          <a:xfrm>
            <a:off x="5656881" y="4287708"/>
            <a:ext cx="6260112" cy="11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26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346A432-F57B-6AA9-0C1B-976A88C9C3BF}"/>
              </a:ext>
            </a:extLst>
          </p:cNvPr>
          <p:cNvGrpSpPr>
            <a:grpSpLocks noChangeAspect="1"/>
          </p:cNvGrpSpPr>
          <p:nvPr/>
        </p:nvGrpSpPr>
        <p:grpSpPr>
          <a:xfrm>
            <a:off x="4340352" y="540992"/>
            <a:ext cx="7176146" cy="5361774"/>
            <a:chOff x="5730240" y="3556"/>
            <a:chExt cx="8847924" cy="66108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00749E-7D63-1D45-A1E8-1618D511CE5D}"/>
                </a:ext>
              </a:extLst>
            </p:cNvPr>
            <p:cNvGrpSpPr/>
            <p:nvPr/>
          </p:nvGrpSpPr>
          <p:grpSpPr>
            <a:xfrm>
              <a:off x="5730240" y="3556"/>
              <a:ext cx="8847924" cy="6610870"/>
              <a:chOff x="2675466" y="219456"/>
              <a:chExt cx="9918318" cy="759177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0439CE-E639-B542-A9B0-8B2F405C156B}"/>
                  </a:ext>
                </a:extLst>
              </p:cNvPr>
              <p:cNvGrpSpPr/>
              <p:nvPr/>
            </p:nvGrpSpPr>
            <p:grpSpPr>
              <a:xfrm>
                <a:off x="2675466" y="219456"/>
                <a:ext cx="6364225" cy="6687311"/>
                <a:chOff x="2675466" y="219456"/>
                <a:chExt cx="6364225" cy="6687311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4CAE1A6B-B4F8-3F49-B5C6-3BF07983DA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75466" y="3840480"/>
                  <a:ext cx="6364225" cy="3066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979FC84D-8C01-1D45-96EB-ED58D7B39D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75466" y="219456"/>
                  <a:ext cx="6364225" cy="3791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7070FD-0B54-8F46-B3BA-7AED081D024A}"/>
                  </a:ext>
                </a:extLst>
              </p:cNvPr>
              <p:cNvSpPr txBox="1"/>
              <p:nvPr/>
            </p:nvSpPr>
            <p:spPr>
              <a:xfrm>
                <a:off x="8897841" y="5283687"/>
                <a:ext cx="3695943" cy="25275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It’s thought that  ~</a:t>
                </a:r>
                <a:r>
                  <a:rPr lang="en-US" sz="2200" b="1" dirty="0"/>
                  <a:t>4000</a:t>
                </a:r>
                <a:r>
                  <a:rPr lang="en-US" sz="2200" dirty="0"/>
                  <a:t> </a:t>
                </a:r>
                <a:r>
                  <a:rPr lang="en-US" sz="2200" dirty="0" err="1"/>
                  <a:t>GtC</a:t>
                </a:r>
                <a:r>
                  <a:rPr lang="en-US" sz="2200" dirty="0"/>
                  <a:t> is the total Earth reserve, so </a:t>
                </a:r>
                <a:r>
                  <a:rPr lang="en-US" sz="2200" b="1" dirty="0"/>
                  <a:t>~70-75% </a:t>
                </a:r>
                <a:r>
                  <a:rPr lang="en-US" sz="2200" dirty="0"/>
                  <a:t>would be left in the ground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1D74BA-BCB6-0D56-2DE0-D33882F75439}"/>
                </a:ext>
              </a:extLst>
            </p:cNvPr>
            <p:cNvGrpSpPr/>
            <p:nvPr/>
          </p:nvGrpSpPr>
          <p:grpSpPr>
            <a:xfrm>
              <a:off x="8734397" y="758493"/>
              <a:ext cx="5158171" cy="3711369"/>
              <a:chOff x="8734397" y="758493"/>
              <a:chExt cx="5158171" cy="371136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2D068F1-2408-B907-CCF8-8FD9BA758396}"/>
                  </a:ext>
                </a:extLst>
              </p:cNvPr>
              <p:cNvSpPr/>
              <p:nvPr/>
            </p:nvSpPr>
            <p:spPr>
              <a:xfrm>
                <a:off x="8734397" y="758493"/>
                <a:ext cx="105374" cy="1097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5812AA5-8482-D455-0FA9-BEAB3968740D}"/>
                  </a:ext>
                </a:extLst>
              </p:cNvPr>
              <p:cNvSpPr/>
              <p:nvPr/>
            </p:nvSpPr>
            <p:spPr>
              <a:xfrm>
                <a:off x="8734397" y="4360134"/>
                <a:ext cx="105374" cy="1097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CA0A687-9516-F145-BA16-9D9D59D147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95493" y="3137759"/>
                    <a:ext cx="3297075" cy="9486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𝟏𝟎𝟎𝟎</m:t>
                        </m:r>
                      </m:oMath>
                    </a14:m>
                    <a:r>
                      <a:rPr lang="en-US" sz="2200" dirty="0"/>
                      <a:t> </a:t>
                    </a:r>
                    <a:r>
                      <a:rPr lang="en-US" sz="2200" dirty="0" err="1"/>
                      <a:t>GtC</a:t>
                    </a:r>
                    <a:r>
                      <a:rPr lang="en-US" sz="2200" dirty="0"/>
                      <a:t> burned in this scenario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CA0A687-9516-F145-BA16-9D9D59D147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95493" y="3137759"/>
                    <a:ext cx="3297075" cy="94869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839" r="-5189" b="-145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4572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Week 5: Wrote code that sets up an Euler loop (</a:t>
            </a:r>
            <a:r>
              <a:rPr lang="en-US" sz="2400" b="1" dirty="0" err="1">
                <a:latin typeface="+mn-lt"/>
              </a:rPr>
              <a:t>CumulativeAnalysis</a:t>
            </a:r>
            <a:r>
              <a:rPr lang="en-US" sz="2400" b="1" dirty="0">
                <a:latin typeface="+mn-lt"/>
              </a:rPr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46F78D-A51C-E34D-AEA2-885DC8508AF0}"/>
              </a:ext>
            </a:extLst>
          </p:cNvPr>
          <p:cNvGrpSpPr/>
          <p:nvPr/>
        </p:nvGrpSpPr>
        <p:grpSpPr>
          <a:xfrm>
            <a:off x="250404" y="1705567"/>
            <a:ext cx="3756135" cy="1648550"/>
            <a:chOff x="865631" y="3992989"/>
            <a:chExt cx="3756135" cy="16485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005061-AF36-FD42-AF84-D9BCF4739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774" y="4499973"/>
              <a:ext cx="3071749" cy="11415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50A652-92E5-9B42-AB43-8EE2EED7E128}"/>
                </a:ext>
              </a:extLst>
            </p:cNvPr>
            <p:cNvSpPr txBox="1"/>
            <p:nvPr/>
          </p:nvSpPr>
          <p:spPr>
            <a:xfrm>
              <a:off x="865631" y="3992989"/>
              <a:ext cx="3756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Integral calculus: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49AEB7-C8CF-7C47-BEA0-B10731F8E2C8}"/>
              </a:ext>
            </a:extLst>
          </p:cNvPr>
          <p:cNvGrpSpPr>
            <a:grpSpLocks noChangeAspect="1"/>
          </p:cNvGrpSpPr>
          <p:nvPr/>
        </p:nvGrpSpPr>
        <p:grpSpPr>
          <a:xfrm>
            <a:off x="324547" y="5581198"/>
            <a:ext cx="7670276" cy="1146442"/>
            <a:chOff x="324546" y="5118674"/>
            <a:chExt cx="9460525" cy="14140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2E6BE7-F828-C44A-95B2-0B30826532B1}"/>
                </a:ext>
              </a:extLst>
            </p:cNvPr>
            <p:cNvSpPr txBox="1"/>
            <p:nvPr/>
          </p:nvSpPr>
          <p:spPr>
            <a:xfrm>
              <a:off x="324546" y="5118674"/>
              <a:ext cx="6088447" cy="5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 Python: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7BAFC6-3E92-6C4E-BAC4-42AE366A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939" y="5743989"/>
              <a:ext cx="9311132" cy="788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8025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227E424C-FA60-654C-8DC2-04A60AF61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-12435"/>
                <a:ext cx="12192000" cy="84069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dirty="0">
                    <a:latin typeface="+mn-lt"/>
                  </a:rPr>
                  <a:t>Week 5: We looked at algorithms representing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baseline="-25000" dirty="0">
                    <a:latin typeface="+mn-lt"/>
                  </a:rPr>
                  <a:t> </a:t>
                </a:r>
                <a:r>
                  <a:rPr lang="en-US" sz="2400" b="1" dirty="0">
                    <a:latin typeface="+mn-lt"/>
                  </a:rPr>
                  <a:t>fertilization and temperature feedback (</a:t>
                </a:r>
                <a:r>
                  <a:rPr lang="en-US" sz="2400" b="1" dirty="0" err="1">
                    <a:latin typeface="+mn-lt"/>
                  </a:rPr>
                  <a:t>AdaptiveFlows</a:t>
                </a:r>
                <a:r>
                  <a:rPr lang="en-US" sz="2400" b="1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227E424C-FA60-654C-8DC2-04A60AF6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2435"/>
                <a:ext cx="12192000" cy="840693"/>
              </a:xfrm>
              <a:prstGeom prst="rect">
                <a:avLst/>
              </a:prstGeom>
              <a:blipFill>
                <a:blip r:embed="rId3"/>
                <a:stretch>
                  <a:fillRect l="-832" t="-4478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41E04B9-5289-C157-18B3-54B4C3095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354" y="1151683"/>
            <a:ext cx="6249270" cy="6104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A2C9A1-FDF9-CEAF-3E2F-DE205C799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375" y="1678213"/>
            <a:ext cx="7488945" cy="8406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15039F8-0AD9-3CB8-F6E8-0D43AE98E187}"/>
              </a:ext>
            </a:extLst>
          </p:cNvPr>
          <p:cNvGrpSpPr>
            <a:grpSpLocks noChangeAspect="1"/>
          </p:cNvGrpSpPr>
          <p:nvPr/>
        </p:nvGrpSpPr>
        <p:grpSpPr>
          <a:xfrm>
            <a:off x="2565307" y="2428705"/>
            <a:ext cx="5807318" cy="4357001"/>
            <a:chOff x="2565306" y="1638159"/>
            <a:chExt cx="6861013" cy="514754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FCF33BF-11B5-DE9C-9662-1395BBBB4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306" y="1638159"/>
              <a:ext cx="6861013" cy="514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44D756-86E0-E2D2-95A1-801953B310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2635" y="4298370"/>
              <a:ext cx="2395235" cy="1811264"/>
              <a:chOff x="2841845" y="4097790"/>
              <a:chExt cx="2519150" cy="188212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0991D31-F10D-1C1B-247C-6B89C4627CF6}"/>
                  </a:ext>
                </a:extLst>
              </p:cNvPr>
              <p:cNvSpPr/>
              <p:nvPr/>
            </p:nvSpPr>
            <p:spPr>
              <a:xfrm>
                <a:off x="2841845" y="5806919"/>
                <a:ext cx="172995" cy="17299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CB8079-C14C-986A-CFE1-407118CFA174}"/>
                  </a:ext>
                </a:extLst>
              </p:cNvPr>
              <p:cNvSpPr/>
              <p:nvPr/>
            </p:nvSpPr>
            <p:spPr>
              <a:xfrm>
                <a:off x="5188001" y="4097790"/>
                <a:ext cx="172994" cy="17299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474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1: We also got an introduction to key concepts of Python</a:t>
            </a:r>
            <a:endParaRPr lang="en-US" sz="24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5C395-8599-918E-66C4-AD9B0A9A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44" y="637394"/>
            <a:ext cx="9835780" cy="4545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60ABE-B9EC-7296-C63E-29528CE8F968}"/>
              </a:ext>
            </a:extLst>
          </p:cNvPr>
          <p:cNvSpPr txBox="1"/>
          <p:nvPr/>
        </p:nvSpPr>
        <p:spPr>
          <a:xfrm>
            <a:off x="5128054" y="4397807"/>
            <a:ext cx="654908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Plus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Order of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construct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make graphs with labeled x- and y-axes </a:t>
            </a:r>
          </a:p>
        </p:txBody>
      </p:sp>
    </p:spTree>
    <p:extLst>
      <p:ext uri="{BB962C8B-B14F-4D97-AF65-F5344CB8AC3E}">
        <p14:creationId xmlns:p14="http://schemas.microsoft.com/office/powerpoint/2010/main" val="368274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1: We talked about the composition of the atmosphere</a:t>
            </a:r>
          </a:p>
        </p:txBody>
      </p:sp>
      <p:pic>
        <p:nvPicPr>
          <p:cNvPr id="10" name="Picture 2" descr="Molecular structures of the gases that make up the earth's atmosphere Stock Photo, Royalty Free ...">
            <a:extLst>
              <a:ext uri="{FF2B5EF4-FFF2-40B4-BE49-F238E27FC236}">
                <a16:creationId xmlns:a16="http://schemas.microsoft.com/office/drawing/2014/main" id="{D5ACE6A3-82F4-9041-BF51-DD4ECA734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r="8532" b="12302"/>
          <a:stretch/>
        </p:blipFill>
        <p:spPr bwMode="auto">
          <a:xfrm>
            <a:off x="446835" y="651852"/>
            <a:ext cx="4718223" cy="396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F468CD-4DB3-C200-DE0C-DB29714EC06E}"/>
              </a:ext>
            </a:extLst>
          </p:cNvPr>
          <p:cNvSpPr txBox="1"/>
          <p:nvPr/>
        </p:nvSpPr>
        <p:spPr>
          <a:xfrm>
            <a:off x="5498756" y="985484"/>
            <a:ext cx="6388443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What Earth’s atmosphere is made up of, and what the concentration units (ppt, ppm, ppb, etc.) stand for.</a:t>
            </a:r>
          </a:p>
          <a:p>
            <a:endParaRPr lang="en-US" sz="2400" dirty="0"/>
          </a:p>
          <a:p>
            <a:r>
              <a:rPr lang="en-US" sz="2400" dirty="0"/>
              <a:t>Example: Of the following, which gas has the highest concentration in the atmosphere? Which has the lowest?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Ar</a:t>
            </a:r>
            <a:r>
              <a:rPr lang="en-US" sz="2400" dirty="0"/>
              <a:t>: 1%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</a:t>
            </a:r>
            <a:r>
              <a:rPr lang="en-US" sz="2400" baseline="-25000" dirty="0"/>
              <a:t>2</a:t>
            </a:r>
            <a:r>
              <a:rPr lang="en-US" sz="2400" dirty="0"/>
              <a:t>: 419 ppm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</a:t>
            </a:r>
            <a:r>
              <a:rPr lang="en-US" sz="2400" baseline="-25000" dirty="0"/>
              <a:t>4</a:t>
            </a:r>
            <a:r>
              <a:rPr lang="en-US" sz="2400" dirty="0"/>
              <a:t>: 1922 ppb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O: 2 ppt (but variable)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  <a:r>
              <a:rPr lang="en-US" sz="2400" baseline="-25000" dirty="0"/>
              <a:t>2</a:t>
            </a:r>
            <a:r>
              <a:rPr lang="en-US" sz="2400" dirty="0"/>
              <a:t>: 78%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  <a:r>
              <a:rPr lang="en-US" sz="2400" baseline="-25000" dirty="0"/>
              <a:t>2</a:t>
            </a:r>
            <a:r>
              <a:rPr lang="en-US" sz="2400" dirty="0"/>
              <a:t>O: 336 ppb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: 21%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B048B-3913-36A2-282A-0DBD80AA4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3" t="46178" r="50000" b="12696"/>
          <a:stretch/>
        </p:blipFill>
        <p:spPr>
          <a:xfrm>
            <a:off x="1259167" y="4811745"/>
            <a:ext cx="3100502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9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BA09-35B1-0741-8647-31209C5FF93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2: We saw that shifts in certain semipermanent synoptic systems lead to ENSO variability</a:t>
            </a:r>
            <a:endParaRPr lang="en-US" sz="2400" b="1" i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EE3AA6-75E6-9777-CCB1-B2592186F8A7}"/>
              </a:ext>
            </a:extLst>
          </p:cNvPr>
          <p:cNvGrpSpPr>
            <a:grpSpLocks noChangeAspect="1"/>
          </p:cNvGrpSpPr>
          <p:nvPr/>
        </p:nvGrpSpPr>
        <p:grpSpPr>
          <a:xfrm>
            <a:off x="115443" y="718239"/>
            <a:ext cx="12510136" cy="5541655"/>
            <a:chOff x="61899" y="565839"/>
            <a:chExt cx="12510136" cy="55416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29D42B-5BBC-12C9-AD5A-586741950399}"/>
                </a:ext>
              </a:extLst>
            </p:cNvPr>
            <p:cNvSpPr txBox="1"/>
            <p:nvPr/>
          </p:nvSpPr>
          <p:spPr>
            <a:xfrm>
              <a:off x="8125428" y="3657598"/>
              <a:ext cx="2002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Chilean High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EFEEB1-56B6-EAB7-0DC1-3BBA57201B77}"/>
                </a:ext>
              </a:extLst>
            </p:cNvPr>
            <p:cNvSpPr txBox="1"/>
            <p:nvPr/>
          </p:nvSpPr>
          <p:spPr>
            <a:xfrm>
              <a:off x="3671103" y="2808445"/>
              <a:ext cx="179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Nauru Low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AF39B1-9FB7-F47C-8FD2-D25791AEF94A}"/>
                </a:ext>
              </a:extLst>
            </p:cNvPr>
            <p:cNvGrpSpPr/>
            <p:nvPr/>
          </p:nvGrpSpPr>
          <p:grpSpPr>
            <a:xfrm>
              <a:off x="61899" y="565839"/>
              <a:ext cx="12510136" cy="5541655"/>
              <a:chOff x="61899" y="565839"/>
              <a:chExt cx="12510136" cy="554165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26C1DF4-9183-8B07-4735-58CF2C947983}"/>
                  </a:ext>
                </a:extLst>
              </p:cNvPr>
              <p:cNvGrpSpPr/>
              <p:nvPr/>
            </p:nvGrpSpPr>
            <p:grpSpPr>
              <a:xfrm>
                <a:off x="61899" y="565839"/>
                <a:ext cx="12510136" cy="5541655"/>
                <a:chOff x="61899" y="565839"/>
                <a:chExt cx="12510136" cy="5541655"/>
              </a:xfrm>
            </p:grpSpPr>
            <p:pic>
              <p:nvPicPr>
                <p:cNvPr id="34" name="Picture 2" descr="El nino GIF - Find on GIFER">
                  <a:extLst>
                    <a:ext uri="{FF2B5EF4-FFF2-40B4-BE49-F238E27FC236}">
                      <a16:creationId xmlns:a16="http://schemas.microsoft.com/office/drawing/2014/main" id="{9C049F93-2DD3-BB73-3262-966CECAE25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899" y="565839"/>
                  <a:ext cx="11965116" cy="55416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BB4CC096-2C54-E6DF-E03B-FCDE332BC282}"/>
                    </a:ext>
                  </a:extLst>
                </p:cNvPr>
                <p:cNvGrpSpPr/>
                <p:nvPr/>
              </p:nvGrpSpPr>
              <p:grpSpPr>
                <a:xfrm>
                  <a:off x="10266744" y="3657598"/>
                  <a:ext cx="2305291" cy="1616753"/>
                  <a:chOff x="10266744" y="3657598"/>
                  <a:chExt cx="2305291" cy="1616753"/>
                </a:xfrm>
              </p:grpSpPr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5F5017-B034-A428-37F7-7E26B544F323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9615" y="4443354"/>
                    <a:ext cx="2002420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/>
                      <a:t>Upwelling water</a:t>
                    </a:r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0F84CE01-6F26-ED89-40DE-97C8C90CB6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266744" y="3657598"/>
                    <a:ext cx="509286" cy="785756"/>
                  </a:xfrm>
                  <a:prstGeom prst="straightConnector1">
                    <a:avLst/>
                  </a:prstGeom>
                  <a:ln w="127000">
                    <a:solidFill>
                      <a:srgbClr val="0070C0">
                        <a:alpha val="51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380158-EF2B-0B6B-C4BA-B04F3660D2D8}"/>
                  </a:ext>
                </a:extLst>
              </p:cNvPr>
              <p:cNvSpPr txBox="1"/>
              <p:nvPr/>
            </p:nvSpPr>
            <p:spPr>
              <a:xfrm>
                <a:off x="8117808" y="3649978"/>
                <a:ext cx="2002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Chilean High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3FF26E-A30D-14A0-4BA7-4E1980147B4B}"/>
                  </a:ext>
                </a:extLst>
              </p:cNvPr>
              <p:cNvSpPr txBox="1"/>
              <p:nvPr/>
            </p:nvSpPr>
            <p:spPr>
              <a:xfrm>
                <a:off x="3663483" y="2800825"/>
                <a:ext cx="1791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Nauru Low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643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199E47-F68E-F697-F75E-85DA4B79750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2: We learned about pressure as a function of altitude, and the “Rule of 5”</a:t>
            </a:r>
          </a:p>
        </p:txBody>
      </p:sp>
      <p:pic>
        <p:nvPicPr>
          <p:cNvPr id="1026" name="Picture 2" descr="Vertical Profile of pressure in the atmosphere">
            <a:hlinkClick r:id="rId2"/>
            <a:extLst>
              <a:ext uri="{FF2B5EF4-FFF2-40B4-BE49-F238E27FC236}">
                <a16:creationId xmlns:a16="http://schemas.microsoft.com/office/drawing/2014/main" id="{E25E76D4-BC72-890F-C3A2-C5FBDBC45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2251" r="2315" b="7706"/>
          <a:stretch/>
        </p:blipFill>
        <p:spPr bwMode="auto">
          <a:xfrm>
            <a:off x="6923314" y="954596"/>
            <a:ext cx="4233272" cy="414302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550FF0-6FAF-3363-6ED7-1636B3F34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943288"/>
            <a:ext cx="6393180" cy="412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583A3-981E-6FD8-F351-AA0523D79E6D}"/>
                  </a:ext>
                </a:extLst>
              </p:cNvPr>
              <p:cNvSpPr txBox="1"/>
              <p:nvPr/>
            </p:nvSpPr>
            <p:spPr>
              <a:xfrm>
                <a:off x="7103422" y="5097623"/>
                <a:ext cx="38730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Pressure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h𝑃𝑎</m:t>
                    </m:r>
                  </m:oMath>
                </a14:m>
                <a:r>
                  <a:rPr lang="en-US" dirty="0"/>
                  <a:t> (AKA </a:t>
                </a:r>
                <a:r>
                  <a:rPr lang="en-US" i="1" dirty="0"/>
                  <a:t>mbar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583A3-981E-6FD8-F351-AA0523D79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422" y="5097623"/>
                <a:ext cx="3873056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026FCC-A46B-4961-D27B-A0B967886CE9}"/>
                  </a:ext>
                </a:extLst>
              </p:cNvPr>
              <p:cNvSpPr txBox="1"/>
              <p:nvPr/>
            </p:nvSpPr>
            <p:spPr>
              <a:xfrm>
                <a:off x="147145" y="5501986"/>
                <a:ext cx="1189771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“Rule of 5”: At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r>
                  <a:rPr lang="en-US" sz="2400" dirty="0"/>
                  <a:t>, the pressure is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 dirty="0"/>
                  <a:t>of what it is at the surface 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𝟓𝟎𝟎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𝒉𝑷𝒂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𝟓𝟎𝟎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𝒎𝒃𝒂𝒓</m:t>
                    </m:r>
                  </m:oMath>
                </a14:m>
                <a:r>
                  <a:rPr lang="en-US" sz="2400" dirty="0"/>
                  <a:t>),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 of Earth’s atmosphere is below you.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026FCC-A46B-4961-D27B-A0B967886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5" y="5501986"/>
                <a:ext cx="11897710" cy="830997"/>
              </a:xfrm>
              <a:prstGeom prst="rect">
                <a:avLst/>
              </a:prstGeom>
              <a:blipFill>
                <a:blip r:embed="rId6"/>
                <a:stretch>
                  <a:fillRect l="-853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01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73BCA-9723-974B-8303-BDC44639FC6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2: We also learned how the troposphere and the stratosphere are defined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92677E5-5433-1C4D-B8D9-F95CC2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6265"/>
            <a:ext cx="6384052" cy="478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CBF22C-2BB8-DF49-8B5A-0820534A3BBD}"/>
                  </a:ext>
                </a:extLst>
              </p:cNvPr>
              <p:cNvSpPr txBox="1"/>
              <p:nvPr/>
            </p:nvSpPr>
            <p:spPr>
              <a:xfrm>
                <a:off x="6437364" y="1160538"/>
                <a:ext cx="5657137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 </a:t>
                </a:r>
                <a:r>
                  <a:rPr lang="en-US" sz="2400" b="1" dirty="0"/>
                  <a:t>troposphere</a:t>
                </a:r>
                <a:r>
                  <a:rPr lang="en-US" sz="2400" dirty="0"/>
                  <a:t> and the </a:t>
                </a:r>
                <a:r>
                  <a:rPr lang="en-US" sz="2400" b="1" dirty="0"/>
                  <a:t>stratosphere</a:t>
                </a:r>
                <a:r>
                  <a:rPr lang="en-US" sz="2400" dirty="0"/>
                  <a:t> are defined by turnarounds in the temperature.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 </a:t>
                </a:r>
                <a:r>
                  <a:rPr lang="en-US" sz="2400" b="1" dirty="0"/>
                  <a:t>troposphere</a:t>
                </a:r>
                <a:r>
                  <a:rPr lang="en-US" sz="2400" dirty="0"/>
                  <a:t> is where most of the </a:t>
                </a:r>
                <a:r>
                  <a:rPr lang="en-US" sz="2400" b="1" dirty="0"/>
                  <a:t>weather and climate</a:t>
                </a:r>
                <a:r>
                  <a:rPr lang="en-US" sz="2400" dirty="0"/>
                  <a:t> takes place.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Just below the top of the stratosphere is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ozone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layer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At the </a:t>
                </a:r>
                <a:r>
                  <a:rPr lang="en-US" sz="2400" b="1" dirty="0"/>
                  <a:t>top of the stratosphere </a:t>
                </a:r>
                <a:r>
                  <a:rPr lang="en-US" sz="2400" dirty="0"/>
                  <a:t>(AKA the </a:t>
                </a:r>
                <a:r>
                  <a:rPr lang="en-US" sz="2400" b="1" i="1" dirty="0"/>
                  <a:t>stratopause</a:t>
                </a:r>
                <a:r>
                  <a:rPr lang="en-US" sz="2400" dirty="0"/>
                  <a:t>),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99.9%</m:t>
                    </m:r>
                  </m:oMath>
                </a14:m>
                <a:r>
                  <a:rPr lang="en-US" sz="2400" dirty="0"/>
                  <a:t> of the atmosphere’s mass is below you.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 distance from the surface to the top of the stratosphere is about the same as the distance from </a:t>
                </a:r>
                <a:r>
                  <a:rPr lang="en-US" sz="2400" b="1" dirty="0"/>
                  <a:t>Tacoma</a:t>
                </a:r>
                <a:r>
                  <a:rPr lang="en-US" sz="2400" dirty="0"/>
                  <a:t> to </a:t>
                </a:r>
                <a:r>
                  <a:rPr lang="en-US" sz="2400" b="1" dirty="0"/>
                  <a:t>Seattle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CBF22C-2BB8-DF49-8B5A-0820534A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364" y="1160538"/>
                <a:ext cx="5657137" cy="4893647"/>
              </a:xfrm>
              <a:prstGeom prst="rect">
                <a:avLst/>
              </a:prstGeom>
              <a:blipFill>
                <a:blip r:embed="rId3"/>
                <a:stretch>
                  <a:fillRect l="-1566" t="-1295" r="-2013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624C6B0-A203-F36F-4753-344C8AD91660}"/>
              </a:ext>
            </a:extLst>
          </p:cNvPr>
          <p:cNvGrpSpPr/>
          <p:nvPr/>
        </p:nvGrpSpPr>
        <p:grpSpPr>
          <a:xfrm>
            <a:off x="1959429" y="6217596"/>
            <a:ext cx="3070864" cy="369332"/>
            <a:chOff x="1248229" y="6014395"/>
            <a:chExt cx="3070864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9E6CC-DF76-F5CD-8CCB-3A0CE023EF3F}"/>
                </a:ext>
              </a:extLst>
            </p:cNvPr>
            <p:cNvSpPr txBox="1"/>
            <p:nvPr/>
          </p:nvSpPr>
          <p:spPr>
            <a:xfrm rot="19718350">
              <a:off x="1248229" y="6014395"/>
              <a:ext cx="18142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/>
                <a:t>Tacoma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E95206-5659-94CD-97FC-98AAE7D87229}"/>
                </a:ext>
              </a:extLst>
            </p:cNvPr>
            <p:cNvSpPr txBox="1"/>
            <p:nvPr/>
          </p:nvSpPr>
          <p:spPr>
            <a:xfrm rot="19624270">
              <a:off x="2504808" y="6014395"/>
              <a:ext cx="18142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/>
                <a:t>Seattle</a:t>
              </a:r>
              <a:endParaRPr lang="en-US" dirty="0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982417-8959-874F-4736-FBDA440BB8CD}"/>
              </a:ext>
            </a:extLst>
          </p:cNvPr>
          <p:cNvCxnSpPr/>
          <p:nvPr/>
        </p:nvCxnSpPr>
        <p:spPr>
          <a:xfrm>
            <a:off x="856527" y="4027990"/>
            <a:ext cx="42016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14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37066-FBF4-0343-B001-BFEA9FE673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2: The </a:t>
            </a:r>
            <a:r>
              <a:rPr lang="en-US" sz="2400" b="1" dirty="0" err="1"/>
              <a:t>PhET</a:t>
            </a:r>
            <a:r>
              <a:rPr lang="en-US" sz="2400" b="1" dirty="0"/>
              <a:t> greenhouse simulator showed us how molecules interact with LW &amp; SW</a:t>
            </a:r>
            <a:endParaRPr lang="en-US" sz="2400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CC9D7-034A-6A6B-8181-4D70C95B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497859"/>
            <a:ext cx="4890584" cy="3017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05E260-1732-F609-9566-B80F34C3A44F}"/>
              </a:ext>
            </a:extLst>
          </p:cNvPr>
          <p:cNvSpPr txBox="1"/>
          <p:nvPr/>
        </p:nvSpPr>
        <p:spPr>
          <a:xfrm>
            <a:off x="5757276" y="727593"/>
            <a:ext cx="6272428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red photons could have been emitted by </a:t>
            </a:r>
          </a:p>
          <a:p>
            <a:r>
              <a:rPr lang="en-US" sz="2400" dirty="0"/>
              <a:t>___ the sun		___ a greenhouse gas</a:t>
            </a:r>
          </a:p>
          <a:p>
            <a:r>
              <a:rPr lang="en-US" sz="2400" dirty="0"/>
              <a:t>___ clouds 		___ the earth’s surface</a:t>
            </a:r>
          </a:p>
          <a:p>
            <a:r>
              <a:rPr lang="en-US" sz="2400" dirty="0"/>
              <a:t>___ N</a:t>
            </a:r>
            <a:r>
              <a:rPr lang="en-US" sz="2400" baseline="-25000" dirty="0"/>
              <a:t>2</a:t>
            </a:r>
            <a:r>
              <a:rPr lang="en-US" sz="2400" dirty="0"/>
              <a:t>			___ O</a:t>
            </a:r>
            <a:r>
              <a:rPr lang="en-US" sz="2400" baseline="-25000" dirty="0"/>
              <a:t>2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yellow photons could have been emitted by</a:t>
            </a:r>
          </a:p>
          <a:p>
            <a:r>
              <a:rPr lang="en-US" sz="2400" dirty="0"/>
              <a:t>___ the sun		___ a greenhouse gas</a:t>
            </a:r>
          </a:p>
          <a:p>
            <a:r>
              <a:rPr lang="en-US" sz="2400" dirty="0"/>
              <a:t>___ clouds 		___ the earth’s surface</a:t>
            </a:r>
          </a:p>
          <a:p>
            <a:r>
              <a:rPr lang="en-US" sz="2400" dirty="0"/>
              <a:t>___ N</a:t>
            </a:r>
            <a:r>
              <a:rPr lang="en-US" sz="2400" baseline="-25000" dirty="0"/>
              <a:t>2</a:t>
            </a:r>
            <a:r>
              <a:rPr lang="en-US" sz="2400" dirty="0"/>
              <a:t>			___ O</a:t>
            </a:r>
            <a:r>
              <a:rPr lang="en-US" sz="2400" baseline="-25000" dirty="0"/>
              <a:t>2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Greenhouse gases</a:t>
            </a:r>
          </a:p>
          <a:p>
            <a:r>
              <a:rPr lang="en-US" sz="2400" dirty="0"/>
              <a:t>___ Can absorb SW photons</a:t>
            </a:r>
          </a:p>
          <a:p>
            <a:r>
              <a:rPr lang="en-US" sz="2400" dirty="0"/>
              <a:t>___ Can emit SW photons</a:t>
            </a:r>
          </a:p>
          <a:p>
            <a:r>
              <a:rPr lang="en-US" sz="2400" dirty="0"/>
              <a:t>___ Can absorb LW photons</a:t>
            </a:r>
          </a:p>
          <a:p>
            <a:r>
              <a:rPr lang="en-US" sz="2400" dirty="0"/>
              <a:t>___ Can emit LW photons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976DB-6A2E-F1EB-B3BA-D0D8E010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647698"/>
            <a:ext cx="4914128" cy="30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D78C7-8792-D43D-B8C9-9F79CDE15710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Week 2: SRB highlighted key players in Earth’s radiative balance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B856B9-419E-207C-7737-88B1D68B7BDA}"/>
              </a:ext>
            </a:extLst>
          </p:cNvPr>
          <p:cNvGrpSpPr/>
          <p:nvPr/>
        </p:nvGrpSpPr>
        <p:grpSpPr>
          <a:xfrm>
            <a:off x="719835" y="782834"/>
            <a:ext cx="9919854" cy="2166067"/>
            <a:chOff x="1620982" y="782834"/>
            <a:chExt cx="9919854" cy="2166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457537-C72E-211A-B938-6D3DE8B9A361}"/>
                    </a:ext>
                  </a:extLst>
                </p:cNvPr>
                <p:cNvSpPr txBox="1"/>
                <p:nvPr/>
              </p:nvSpPr>
              <p:spPr>
                <a:xfrm>
                  <a:off x="1620982" y="1593273"/>
                  <a:ext cx="9919854" cy="1355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ASR			OLR			</a:t>
                  </a:r>
                </a:p>
                <a:p>
                  <a:r>
                    <a:rPr lang="en-US" sz="2400" b="1" dirty="0"/>
                    <a:t>----------------------------------------</a:t>
                  </a: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		</a:t>
                  </a:r>
                  <a14:m>
                    <m:oMath xmlns:m="http://schemas.openxmlformats.org/officeDocument/2006/math"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r>
                    <a:rPr lang="en-US" sz="2400" dirty="0"/>
                    <a:t>			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457537-C72E-211A-B938-6D3DE8B9A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982" y="1593273"/>
                  <a:ext cx="9919854" cy="1355628"/>
                </a:xfrm>
                <a:prstGeom prst="rect">
                  <a:avLst/>
                </a:prstGeom>
                <a:blipFill>
                  <a:blip r:embed="rId3"/>
                  <a:stretch>
                    <a:fillRect l="-1023" t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EF5AE8-78A1-7D5E-BDA0-833D0B11FE08}"/>
                    </a:ext>
                  </a:extLst>
                </p:cNvPr>
                <p:cNvSpPr txBox="1"/>
                <p:nvPr/>
              </p:nvSpPr>
              <p:spPr>
                <a:xfrm>
                  <a:off x="2516497" y="782834"/>
                  <a:ext cx="2059622" cy="616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F</a:t>
                  </a:r>
                  <a:r>
                    <a:rPr lang="en-US" sz="2400" b="0" dirty="0"/>
                    <a:t>luxes 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EF5AE8-78A1-7D5E-BDA0-833D0B11F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497" y="782834"/>
                  <a:ext cx="2059622" cy="616836"/>
                </a:xfrm>
                <a:prstGeom prst="rect">
                  <a:avLst/>
                </a:prstGeom>
                <a:blipFill>
                  <a:blip r:embed="rId4"/>
                  <a:stretch>
                    <a:fillRect l="-4908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75F45-CD42-DCDB-3405-830C6DE28383}"/>
                  </a:ext>
                </a:extLst>
              </p:cNvPr>
              <p:cNvSpPr txBox="1"/>
              <p:nvPr/>
            </p:nvSpPr>
            <p:spPr>
              <a:xfrm>
                <a:off x="5355771" y="1462276"/>
                <a:ext cx="659805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Which is which?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___ Albedo </a:t>
                </a:r>
              </a:p>
              <a:p>
                <a:r>
                  <a:rPr lang="en-US" sz="2400" dirty="0"/>
                  <a:t>___ Intensity of light coming from the sun		</a:t>
                </a:r>
              </a:p>
              <a:p>
                <a:r>
                  <a:rPr lang="en-US" sz="2400" dirty="0"/>
                  <a:t>___ Greenhouse strength	</a:t>
                </a:r>
              </a:p>
              <a:p>
                <a:r>
                  <a:rPr lang="en-US" sz="2400" dirty="0"/>
                  <a:t>___ The Stefan-Boltzmann 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75F45-CD42-DCDB-3405-830C6DE28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1462276"/>
                <a:ext cx="6598058" cy="2308324"/>
              </a:xfrm>
              <a:prstGeom prst="rect">
                <a:avLst/>
              </a:prstGeom>
              <a:blipFill>
                <a:blip r:embed="rId5"/>
                <a:stretch>
                  <a:fillRect l="-1344" t="-1639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Up Arrow 6">
            <a:extLst>
              <a:ext uri="{FF2B5EF4-FFF2-40B4-BE49-F238E27FC236}">
                <a16:creationId xmlns:a16="http://schemas.microsoft.com/office/drawing/2014/main" id="{8FCDB695-E313-F7D3-B225-EF5F6796C136}"/>
              </a:ext>
            </a:extLst>
          </p:cNvPr>
          <p:cNvSpPr/>
          <p:nvPr/>
        </p:nvSpPr>
        <p:spPr>
          <a:xfrm flipV="1">
            <a:off x="841755" y="603232"/>
            <a:ext cx="454464" cy="86014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16EEA010-668F-3B0B-A143-D635C824A9A1}"/>
              </a:ext>
            </a:extLst>
          </p:cNvPr>
          <p:cNvSpPr/>
          <p:nvPr/>
        </p:nvSpPr>
        <p:spPr>
          <a:xfrm>
            <a:off x="3588994" y="603232"/>
            <a:ext cx="454464" cy="860140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2" descr="What Happens to Insolation That Reaches the Surface?">
            <a:extLst>
              <a:ext uri="{FF2B5EF4-FFF2-40B4-BE49-F238E27FC236}">
                <a16:creationId xmlns:a16="http://schemas.microsoft.com/office/drawing/2014/main" id="{77DCC323-40C6-94FE-35F5-CB75AE0B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5" y="3429000"/>
            <a:ext cx="3998952" cy="319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543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1616</Words>
  <Application>Microsoft Macintosh PowerPoint</Application>
  <PresentationFormat>Widescreen</PresentationFormat>
  <Paragraphs>152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5: Wrote code that sets up an Euler loop (CumulativeAnalysis)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97</cp:revision>
  <dcterms:created xsi:type="dcterms:W3CDTF">2022-09-19T15:02:54Z</dcterms:created>
  <dcterms:modified xsi:type="dcterms:W3CDTF">2024-10-14T01:51:28Z</dcterms:modified>
</cp:coreProperties>
</file>